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0"/>
  </p:handoutMasterIdLst>
  <p:sldIdLst>
    <p:sldId id="588" r:id="rId3"/>
    <p:sldId id="257" r:id="rId5"/>
    <p:sldId id="654" r:id="rId6"/>
    <p:sldId id="422" r:id="rId7"/>
    <p:sldId id="485" r:id="rId8"/>
    <p:sldId id="486" r:id="rId9"/>
    <p:sldId id="734" r:id="rId10"/>
    <p:sldId id="372" r:id="rId11"/>
    <p:sldId id="720" r:id="rId12"/>
    <p:sldId id="721" r:id="rId13"/>
    <p:sldId id="722" r:id="rId14"/>
    <p:sldId id="723" r:id="rId15"/>
    <p:sldId id="724" r:id="rId16"/>
    <p:sldId id="725" r:id="rId17"/>
    <p:sldId id="726" r:id="rId18"/>
    <p:sldId id="727" r:id="rId19"/>
    <p:sldId id="728" r:id="rId20"/>
    <p:sldId id="729" r:id="rId21"/>
    <p:sldId id="730" r:id="rId22"/>
    <p:sldId id="731" r:id="rId23"/>
    <p:sldId id="732" r:id="rId24"/>
    <p:sldId id="733" r:id="rId25"/>
    <p:sldId id="752" r:id="rId26"/>
    <p:sldId id="754" r:id="rId27"/>
    <p:sldId id="755" r:id="rId28"/>
    <p:sldId id="756" r:id="rId29"/>
    <p:sldId id="758" r:id="rId30"/>
    <p:sldId id="760" r:id="rId31"/>
    <p:sldId id="761" r:id="rId32"/>
    <p:sldId id="762" r:id="rId33"/>
    <p:sldId id="763" r:id="rId34"/>
    <p:sldId id="764" r:id="rId35"/>
    <p:sldId id="766" r:id="rId36"/>
    <p:sldId id="767" r:id="rId37"/>
    <p:sldId id="768" r:id="rId38"/>
    <p:sldId id="769" r:id="rId39"/>
    <p:sldId id="770" r:id="rId40"/>
    <p:sldId id="772" r:id="rId41"/>
    <p:sldId id="773" r:id="rId42"/>
    <p:sldId id="774" r:id="rId43"/>
    <p:sldId id="775" r:id="rId44"/>
    <p:sldId id="776" r:id="rId45"/>
    <p:sldId id="777" r:id="rId46"/>
    <p:sldId id="780" r:id="rId47"/>
    <p:sldId id="784" r:id="rId48"/>
    <p:sldId id="785" r:id="rId49"/>
  </p:sldIdLst>
  <p:sldSz cx="12192000" cy="6858000"/>
  <p:notesSz cx="6858000" cy="9144000"/>
  <p:embeddedFontLst>
    <p:embeddedFont>
      <p:font typeface="微软雅黑" panose="020B0503020204020204" pitchFamily="34" charset="-122"/>
      <p:regular r:id="rId54"/>
    </p:embeddedFont>
    <p:embeddedFont>
      <p:font typeface="等线 Light" panose="02010600030101010101" charset="-122"/>
      <p:regular r:id="rId55"/>
    </p:embeddedFont>
    <p:embeddedFont>
      <p:font typeface="Calibri" panose="020F0502020204030204" charset="0"/>
      <p:regular r:id="rId56"/>
      <p:bold r:id="rId57"/>
      <p:italic r:id="rId58"/>
      <p:boldItalic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2831"/>
    <a:srgbClr val="2F5597"/>
    <a:srgbClr val="D83F43"/>
    <a:srgbClr val="F1A3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117" autoAdjust="0"/>
  </p:normalViewPr>
  <p:slideViewPr>
    <p:cSldViewPr snapToGrid="0" showGuides="1">
      <p:cViewPr varScale="1">
        <p:scale>
          <a:sx n="78" d="100"/>
          <a:sy n="78" d="100"/>
        </p:scale>
        <p:origin x="1812" y="96"/>
      </p:cViewPr>
      <p:guideLst>
        <p:guide orient="horz" pos="2160"/>
        <p:guide pos="3840"/>
      </p:guideLst>
    </p:cSldViewPr>
  </p:slideViewPr>
  <p:outlineViewPr>
    <p:cViewPr>
      <p:scale>
        <a:sx n="33" d="100"/>
        <a:sy n="33" d="100"/>
      </p:scale>
      <p:origin x="0" y="0"/>
    </p:cViewPr>
  </p:outlineViewPr>
  <p:notesTextViewPr>
    <p:cViewPr>
      <p:scale>
        <a:sx n="1" d="1"/>
        <a:sy n="1" d="1"/>
      </p:scale>
      <p:origin x="0" y="-18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120.xml"/><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微软雅黑" panose="020B0503020204020204" pitchFamily="34" charset="-122"/>
              </a:rPr>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微软雅黑" panose="020B0503020204020204" pitchFamily="34" charset="-122"/>
              </a:rPr>
            </a:fld>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具有弱相互依赖性的网络物理系统的鲁棒性改进策略</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pc="150" dirty="0">
                <a:solidFill>
                  <a:srgbClr val="000000"/>
                </a:solidFill>
                <a:sym typeface="Arial" panose="020B0604020202020204" pitchFamily="34" charset="0"/>
              </a:rPr>
              <a:t>由于经济成本的限制，传感器网络中传感器节点的传输能力受到限制。</a:t>
            </a:r>
            <a:endParaRPr lang="zh-CN" altLang="en-US" spc="150" dirty="0">
              <a:solidFill>
                <a:srgbClr val="000000"/>
              </a:solidFill>
              <a:sym typeface="Arial" panose="020B0604020202020204" pitchFamily="34" charset="0"/>
            </a:endParaRPr>
          </a:p>
          <a:p>
            <a:r>
              <a:rPr lang="zh-CN" altLang="en-US" spc="150" dirty="0">
                <a:solidFill>
                  <a:srgbClr val="000000"/>
                </a:solidFill>
                <a:sym typeface="Arial" panose="020B0604020202020204" pitchFamily="34" charset="0"/>
              </a:rPr>
              <a:t>数据的传递会消耗路由节点的传输资源。 当传感器节点发生故障时，将发生负载重新分配。 </a:t>
            </a:r>
            <a:endParaRPr lang="zh-CN" altLang="en-US" spc="150" dirty="0">
              <a:solidFill>
                <a:srgbClr val="000000"/>
              </a:solidFill>
              <a:sym typeface="Arial" panose="020B0604020202020204" pitchFamily="34" charset="0"/>
            </a:endParaRPr>
          </a:p>
          <a:p>
            <a:r>
              <a:rPr lang="zh-CN" altLang="en-US" spc="150" dirty="0">
                <a:solidFill>
                  <a:srgbClr val="000000"/>
                </a:solidFill>
                <a:sym typeface="Arial" panose="020B0604020202020204" pitchFamily="34" charset="0"/>
              </a:rPr>
              <a:t>这可能会导致某些过载的节点出现故障。</a:t>
            </a:r>
            <a:endParaRPr lang="zh-CN" altLang="en-US" spc="150" dirty="0">
              <a:solidFill>
                <a:srgbClr val="000000"/>
              </a:solidFill>
              <a:ea typeface="微软雅黑" panose="020B0503020204020204" pitchFamily="34" charset="-122"/>
              <a:sym typeface="Arial" panose="020B0604020202020204" pitchFamily="34" charset="0"/>
            </a:endParaRPr>
          </a:p>
          <a:p>
            <a:endParaRPr lang="zh-CN" altLang="en-US" dirty="0"/>
          </a:p>
          <a:p>
            <a:endParaRPr lang="zh-CN" altLang="en-US" dirty="0"/>
          </a:p>
          <a:p>
            <a:r>
              <a:rPr lang="zh-CN" altLang="en-US" spc="150" dirty="0">
                <a:solidFill>
                  <a:srgbClr val="000000"/>
                </a:solidFill>
                <a:sym typeface="Arial" panose="020B0604020202020204" pitchFamily="34" charset="0"/>
              </a:rPr>
              <a:t>在此基础上，作者提出了一种传感器网络级联故障的新模型。</a:t>
            </a:r>
            <a:endParaRPr lang="zh-CN" altLang="en-US" spc="150" dirty="0">
              <a:solidFill>
                <a:srgbClr val="000000"/>
              </a:solidFill>
              <a:sym typeface="Arial" panose="020B0604020202020204" pitchFamily="34" charset="0"/>
            </a:endParaRPr>
          </a:p>
          <a:p>
            <a:r>
              <a:rPr lang="zh-CN" altLang="en-US" spc="150" dirty="0">
                <a:solidFill>
                  <a:srgbClr val="000000"/>
                </a:solidFill>
                <a:sym typeface="Arial" panose="020B0604020202020204" pitchFamily="34" charset="0"/>
              </a:rPr>
              <a:t>将传感器节点分为接收器节点和普通传感器节点。</a:t>
            </a:r>
            <a:endParaRPr lang="zh-CN" altLang="en-US" spc="150" dirty="0">
              <a:solidFill>
                <a:srgbClr val="000000"/>
              </a:solidFill>
              <a:sym typeface="Arial" panose="020B0604020202020204" pitchFamily="34" charset="0"/>
            </a:endParaRPr>
          </a:p>
          <a:p>
            <a:r>
              <a:rPr lang="zh-CN" altLang="en-US" spc="150" dirty="0">
                <a:solidFill>
                  <a:srgbClr val="000000"/>
                </a:solidFill>
                <a:sym typeface="Arial" panose="020B0604020202020204" pitchFamily="34" charset="0"/>
              </a:rPr>
              <a:t>接收器节点可以计算通用传感器节点给出的功率数据，并将这些处理后的数据发送回通用传感器节点以调整功率节点的构造。 </a:t>
            </a:r>
            <a:endParaRPr lang="zh-CN" altLang="en-US" spc="150" dirty="0">
              <a:solidFill>
                <a:srgbClr val="000000"/>
              </a:solidFill>
              <a:sym typeface="Arial" panose="020B0604020202020204" pitchFamily="34" charset="0"/>
            </a:endParaRPr>
          </a:p>
          <a:p>
            <a:r>
              <a:rPr lang="zh-CN" altLang="en-US" spc="150" dirty="0">
                <a:solidFill>
                  <a:srgbClr val="000000"/>
                </a:solidFill>
                <a:sym typeface="Arial" panose="020B0604020202020204" pitchFamily="34" charset="0"/>
              </a:rPr>
              <a:t>因此，所有数据包都从通用传感器节点转发到其最近的接收器节点。</a:t>
            </a:r>
            <a:endParaRPr lang="zh-CN" altLang="en-US" spc="150" dirty="0">
              <a:solidFill>
                <a:srgbClr val="000000"/>
              </a:solidFill>
              <a:sym typeface="Arial" panose="020B0604020202020204" pitchFamily="34" charset="0"/>
            </a:endParaRPr>
          </a:p>
          <a:p>
            <a:r>
              <a:rPr lang="zh-CN" altLang="en-US" spc="150" dirty="0">
                <a:solidFill>
                  <a:srgbClr val="000000"/>
                </a:solidFill>
                <a:sym typeface="Arial" panose="020B0604020202020204" pitchFamily="34" charset="0"/>
              </a:rPr>
              <a:t>如果通用传感器节点与接收器节点分离，则它们被视为无效。</a:t>
            </a:r>
            <a:endParaRPr lang="zh-CN" altLang="en-US" spc="150" dirty="0">
              <a:solidFill>
                <a:srgbClr val="000000"/>
              </a:solidFill>
              <a:ea typeface="微软雅黑" panose="020B0503020204020204" pitchFamily="34" charset="-122"/>
              <a:sym typeface="Arial" panose="020B0604020202020204" pitchFamily="34" charset="0"/>
            </a:endParaRPr>
          </a:p>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当</a:t>
            </a:r>
            <a:r>
              <a:rPr lang="en-US" altLang="zh-CN"/>
              <a:t> i </a:t>
            </a:r>
            <a:r>
              <a:rPr lang="zh-CN" altLang="en-US"/>
              <a:t>节点失效的时候，</a:t>
            </a:r>
            <a:r>
              <a:rPr lang="en-US" altLang="zh-CN"/>
              <a:t>S</a:t>
            </a:r>
            <a:r>
              <a:rPr lang="zh-CN" altLang="en-US"/>
              <a:t>为</a:t>
            </a:r>
            <a:r>
              <a:rPr lang="en-US" altLang="zh-CN"/>
              <a:t>0 </a:t>
            </a:r>
            <a:r>
              <a:rPr lang="zh-CN" altLang="en-US"/>
              <a:t>且</a:t>
            </a:r>
            <a:r>
              <a:rPr lang="en-US" altLang="zh-CN"/>
              <a:t> gimn(t)</a:t>
            </a:r>
            <a:r>
              <a:rPr lang="zh-CN" altLang="en-US"/>
              <a:t>为</a:t>
            </a:r>
            <a:r>
              <a:rPr lang="en-US" altLang="zh-CN"/>
              <a:t>0 </a:t>
            </a:r>
            <a:r>
              <a:rPr lang="zh-CN" altLang="en-US"/>
              <a:t>即</a:t>
            </a:r>
            <a:r>
              <a:rPr lang="en-US" altLang="zh-CN"/>
              <a:t>Ri(t)</a:t>
            </a:r>
            <a:r>
              <a:rPr lang="zh-CN" altLang="en-US"/>
              <a:t>为</a:t>
            </a:r>
            <a:r>
              <a:rPr lang="en-US" altLang="zh-CN"/>
              <a:t>0  </a:t>
            </a:r>
            <a:r>
              <a:rPr lang="zh-CN" altLang="en-US"/>
              <a:t>所以</a:t>
            </a:r>
            <a:r>
              <a:rPr lang="en-US" altLang="zh-CN"/>
              <a:t>Li(t)</a:t>
            </a:r>
            <a:r>
              <a:rPr lang="zh-CN" altLang="en-US"/>
              <a:t>为</a:t>
            </a:r>
            <a:r>
              <a:rPr lang="en-US" altLang="zh-CN"/>
              <a:t>0</a:t>
            </a:r>
            <a:endParaRPr lang="en-US" altLang="zh-CN"/>
          </a:p>
          <a:p>
            <a:endParaRPr lang="en-US" altLang="zh-CN"/>
          </a:p>
          <a:p>
            <a:r>
              <a:rPr lang="zh-CN" altLang="en-US"/>
              <a:t>因为是有路由方案的无线网络，中继负载部分会分配到其他存活节点</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网络之间的强相互依赖通常发生在发生灾难时，但某些故障场景必须通过弱相互依赖来准确描述[50-52]。 例如，电力通信网络中的电力节点依赖于通信节点，因为后者为前者提供控制。 然而，通信节点的故障可能不会导致相应电源节点的故障[52]。 同样，电力-铁路供应链网络中的铁路节点故障可能会导致燃料煤炭缺乏，间接影响电网的功能，但并不一定是电力节点直接故障[53]。</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过去的工作</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步骤1 设置参数： </a:t>
            </a:r>
            <a:endParaRPr lang="zh-CN" altLang="en-US" dirty="0"/>
          </a:p>
          <a:p>
            <a:r>
              <a:rPr lang="zh-CN" altLang="en-US" dirty="0"/>
              <a:t>对于电网来说，网络组件的初始潮流是根据其电气参数（电压等）设定的。 对于传感器网络来说，指定了传感器节点的通信容量和初始负载。  </a:t>
            </a:r>
            <a:endParaRPr lang="zh-CN" altLang="en-US" dirty="0"/>
          </a:p>
          <a:p>
            <a:r>
              <a:rPr lang="zh-CN" altLang="en-US" dirty="0"/>
              <a:t>步骤 2 对弱相互依赖性建模：  </a:t>
            </a:r>
            <a:endParaRPr lang="zh-CN" altLang="en-US" dirty="0"/>
          </a:p>
          <a:p>
            <a:r>
              <a:rPr lang="zh-CN" altLang="en-US" dirty="0"/>
              <a:t>根据考虑了地理因素的耦合，传感器节点与最近的电网节点耦合。 根据电网节点是否受有效传感器节点控制来设置电力节点的最大流量限制。  </a:t>
            </a:r>
            <a:endParaRPr lang="zh-CN" altLang="en-US" dirty="0"/>
          </a:p>
          <a:p>
            <a:r>
              <a:rPr lang="zh-CN" altLang="en-US" dirty="0"/>
              <a:t>步骤 3 故障场景：  </a:t>
            </a:r>
            <a:endParaRPr lang="zh-CN" altLang="en-US" dirty="0"/>
          </a:p>
          <a:p>
            <a:r>
              <a:rPr lang="zh-CN" altLang="en-US" dirty="0"/>
              <a:t>通过攻击策略模拟各种故障场景。 根据攻击策略，电网中一定比例的节点将被删除。 由于它们的相互依赖关系，被删除节点的依赖节点也将被删除？</a:t>
            </a:r>
            <a:endParaRPr lang="zh-CN" altLang="en-US" dirty="0"/>
          </a:p>
          <a:p>
            <a:r>
              <a:rPr lang="zh-CN" altLang="en-US" dirty="0"/>
              <a:t>步骤 4 负载重新分配：  </a:t>
            </a:r>
            <a:endParaRPr lang="zh-CN" altLang="en-US" dirty="0"/>
          </a:p>
          <a:p>
            <a:r>
              <a:rPr lang="zh-CN" altLang="en-US" dirty="0"/>
              <a:t>根据交流潮流模型对潮流进行重新分配。 通过传感器网络的操作来操纵功率节点的新的最大流量限制。  </a:t>
            </a:r>
            <a:endParaRPr lang="zh-CN" altLang="en-US" dirty="0"/>
          </a:p>
          <a:p>
            <a:r>
              <a:rPr lang="zh-CN" altLang="en-US" dirty="0"/>
              <a:t>步骤5 如果电网中的边过载，则故障边将被移除。 反过来，边缘的移除可能导致电源节点故障。 故障电源节点支持的传感器节点被视为无效。   </a:t>
            </a:r>
            <a:endParaRPr lang="zh-CN" altLang="en-US" dirty="0"/>
          </a:p>
          <a:p>
            <a:r>
              <a:rPr lang="zh-CN" altLang="en-US" dirty="0"/>
              <a:t>步骤6 如果步骤5中执行了操作，则转至步骤4，否则停止。</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考虑到发电节点比负载节点更重要，作者为发电节点分配更高的权重。 </a:t>
            </a:r>
            <a:endParaRPr lang="zh-CN" altLang="en-US" dirty="0"/>
          </a:p>
          <a:p>
            <a:r>
              <a:rPr lang="zh-CN" altLang="en-US" dirty="0"/>
              <a:t>一旦发电节点发生故障，一些缺少发电节点的子网将失效。 </a:t>
            </a:r>
            <a:endParaRPr lang="zh-CN" altLang="en-US" dirty="0"/>
          </a:p>
          <a:p>
            <a:r>
              <a:rPr lang="zh-CN" altLang="en-US" dirty="0"/>
              <a:t>此外，发电节点的故障可能导致电力重新分配，潮流转移可能导致进一步的级联故障。 </a:t>
            </a:r>
            <a:endParaRPr lang="zh-CN" altLang="en-US" dirty="0"/>
          </a:p>
          <a:p>
            <a:endParaRPr lang="zh-CN" altLang="en-US" dirty="0"/>
          </a:p>
          <a:p>
            <a:r>
              <a:rPr lang="zh-CN" altLang="en-US" dirty="0"/>
              <a:t>并且，作者还考虑度来确定节点的权重。</a:t>
            </a:r>
            <a:endParaRPr lang="zh-CN" altLang="en-US" dirty="0"/>
          </a:p>
          <a:p>
            <a:r>
              <a:rPr lang="zh-CN" altLang="en-US" dirty="0"/>
              <a:t>在电网模型中，移除边数越多的节点，会导致更多的节点受到潮流转移的影响，从而更容易引发更多的级联故障。 </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减少差异，应该是</a:t>
            </a:r>
            <a:r>
              <a:rPr lang="en-US" altLang="zh-CN" dirty="0"/>
              <a:t>DLI</a:t>
            </a:r>
            <a:r>
              <a:rPr lang="zh-CN" altLang="en-US" dirty="0"/>
              <a:t>较大的要被移除</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为什么是次近而不是最近我没理解，我没想明白</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图3中绘制了参数 α 从 0 到 6 的存活节点比曲线。</a:t>
            </a:r>
            <a:endParaRPr lang="en-US" altLang="zh-CN" dirty="0"/>
          </a:p>
          <a:p>
            <a:r>
              <a:rPr lang="zh-CN" altLang="en-US" dirty="0"/>
              <a:t>如果将 α 设置为 0 ，则电力传输线的容量最低，并且当 α = 6 时，达到最高容量。</a:t>
            </a:r>
            <a:endParaRPr lang="zh-CN" altLang="en-US" dirty="0"/>
          </a:p>
          <a:p>
            <a:r>
              <a:rPr lang="zh-CN" altLang="en-US" dirty="0"/>
              <a:t>此外，当 α 从 0 增加到 1 时，不同的存活节点比曲线之间存在明显差异。</a:t>
            </a:r>
            <a:endParaRPr lang="en-US" altLang="zh-CN" dirty="0"/>
          </a:p>
          <a:p>
            <a:r>
              <a:rPr lang="zh-CN" altLang="en-US" dirty="0"/>
              <a:t>当 α 从 1 增加到 4 时，曲线之间的差异不明显。</a:t>
            </a:r>
            <a:endParaRPr lang="zh-CN" altLang="en-US" dirty="0"/>
          </a:p>
          <a:p>
            <a:r>
              <a:rPr lang="zh-CN" altLang="en-US" dirty="0"/>
              <a:t>当 α 从 5 增加到 6 时，存活节点比曲线甚至重合。</a:t>
            </a:r>
            <a:endParaRPr lang="zh-CN" altLang="en-US" dirty="0"/>
          </a:p>
          <a:p>
            <a:r>
              <a:rPr lang="zh-CN" altLang="en-US" dirty="0"/>
              <a:t>根据公式(14)，参数 α 越高，传输线的容量越大。</a:t>
            </a:r>
            <a:endParaRPr lang="zh-CN" altLang="en-US" dirty="0"/>
          </a:p>
          <a:p>
            <a:r>
              <a:rPr lang="zh-CN" altLang="en-US" dirty="0"/>
              <a:t>这可以通过降低线路过载来增强CPS的鲁棒性。</a:t>
            </a:r>
            <a:endParaRPr lang="en-US" altLang="zh-CN" dirty="0"/>
          </a:p>
          <a:p>
            <a:r>
              <a:rPr lang="zh-CN" altLang="en-US" dirty="0"/>
              <a:t>然而，随着参数 α 的增加，CPS的鲁棒性并不会一直得到大幅改善。</a:t>
            </a:r>
            <a:endParaRPr lang="zh-CN" altLang="en-US" dirty="0"/>
          </a:p>
          <a:p>
            <a:endParaRPr lang="zh-CN" altLang="en-US" dirty="0"/>
          </a:p>
          <a:p>
            <a:endParaRPr lang="zh-CN" altLang="en-US" dirty="0"/>
          </a:p>
          <a:p>
            <a:r>
              <a:rPr lang="zh-CN" altLang="en-US" dirty="0"/>
              <a:t>图4所示，在 α 从 0 增加到 1 期间，曲线有一些区别。</a:t>
            </a:r>
            <a:endParaRPr lang="zh-CN" altLang="en-US" dirty="0"/>
          </a:p>
          <a:p>
            <a:r>
              <a:rPr lang="zh-CN" altLang="en-US" dirty="0"/>
              <a:t>在 α 从 1 增加到 6 期间，SNR曲线在某些点上短暂重合。 </a:t>
            </a:r>
            <a:endParaRPr lang="en-US" altLang="zh-CN" dirty="0"/>
          </a:p>
          <a:p>
            <a:endParaRPr lang="zh-CN" altLang="en-US" dirty="0"/>
          </a:p>
          <a:p>
            <a:r>
              <a:rPr lang="zh-CN" altLang="en-US" dirty="0"/>
              <a:t>比较图3和图4，我们可以得出结论，系统的功能鲁棒性弱于结构鲁棒性。 </a:t>
            </a:r>
            <a:endParaRPr lang="zh-CN" altLang="en-US" dirty="0"/>
          </a:p>
          <a:p>
            <a:r>
              <a:rPr lang="zh-CN" altLang="en-US" dirty="0"/>
              <a:t>特别是，最大流量限制对功能鲁棒性的影响比对结构鲁棒性的影响要弱。 </a:t>
            </a:r>
            <a:endParaRPr lang="zh-CN" altLang="en-US" dirty="0"/>
          </a:p>
          <a:p>
            <a:r>
              <a:rPr lang="zh-CN" altLang="en-US" dirty="0"/>
              <a:t>因此，应该采用更多的改进策略来增强功能的鲁棒性。</a:t>
            </a:r>
            <a:endParaRPr lang="zh-CN" altLang="en-US" dirty="0"/>
          </a:p>
          <a:p>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为了识别攻击策略对鲁棒性的影响，图5给出了不同攻击策略下的存活节点比例曲线。 不同攻击策略下的供电曲线如图6所示。</a:t>
            </a:r>
            <a:endParaRPr lang="zh-CN" altLang="en-US" dirty="0"/>
          </a:p>
          <a:p>
            <a:endParaRPr lang="zh-CN" altLang="en-US" dirty="0"/>
          </a:p>
          <a:p>
            <a:r>
              <a:rPr lang="zh-CN" altLang="en-US" dirty="0"/>
              <a:t>从图 5 可以看出，定向攻击策略下的两对生存节点比例曲线较陡峭，其中基于度的攻击策略的曲线最陡峭。 </a:t>
            </a:r>
            <a:endParaRPr lang="zh-CN" altLang="en-US" dirty="0"/>
          </a:p>
          <a:p>
            <a:r>
              <a:rPr lang="zh-CN" altLang="en-US" dirty="0"/>
              <a:t>如果移除比例 p 在 20% 左右，则遭受针对性攻击的存活节点比例为零。 </a:t>
            </a:r>
            <a:endParaRPr lang="zh-CN" altLang="en-US" dirty="0"/>
          </a:p>
          <a:p>
            <a:r>
              <a:rPr lang="zh-CN" altLang="en-US" dirty="0"/>
              <a:t>与蓄意攻击下的曲线相比，随机攻击和空间局部攻击下的生存节点比率曲线更加平滑。 </a:t>
            </a:r>
            <a:endParaRPr lang="zh-CN" altLang="en-US" dirty="0"/>
          </a:p>
          <a:p>
            <a:r>
              <a:rPr lang="zh-CN" altLang="en-US" dirty="0"/>
              <a:t>直到去除比例 p 在80%左右时，存活节点的比例才会达到零。 </a:t>
            </a:r>
            <a:endParaRPr lang="zh-CN" altLang="en-US" dirty="0"/>
          </a:p>
          <a:p>
            <a:r>
              <a:rPr lang="zh-CN" altLang="en-US" dirty="0"/>
              <a:t>这表明有针对性的攻击比其他攻击更能导致严重的奔溃。 针对性攻击与其他攻击在结构鲁棒性方面存在明显差异。</a:t>
            </a:r>
            <a:endParaRPr lang="zh-CN" altLang="en-US" dirty="0"/>
          </a:p>
          <a:p>
            <a:endParaRPr lang="zh-CN" altLang="en-US" dirty="0"/>
          </a:p>
          <a:p>
            <a:r>
              <a:rPr lang="zh-CN" altLang="en-US" dirty="0"/>
              <a:t>从功能角度来看，图 6 表明，针对性攻击下的电源曲线总是比其他攻击下的电源曲线下降更快。 </a:t>
            </a:r>
            <a:endParaRPr lang="zh-CN" altLang="en-US" dirty="0"/>
          </a:p>
          <a:p>
            <a:r>
              <a:rPr lang="zh-CN" altLang="en-US" dirty="0"/>
              <a:t>当清除比例在30%左右时，定向攻击下的供电量为零。 </a:t>
            </a:r>
            <a:endParaRPr lang="zh-CN" altLang="en-US" dirty="0"/>
          </a:p>
          <a:p>
            <a:r>
              <a:rPr lang="zh-CN" altLang="en-US" dirty="0"/>
              <a:t>在随机攻击和空间局部攻击下，当移除比例分别为30%和40%左右时，存活节点的比例达到零。 </a:t>
            </a:r>
            <a:endParaRPr lang="zh-CN" altLang="en-US" dirty="0"/>
          </a:p>
          <a:p>
            <a:r>
              <a:rPr lang="zh-CN" altLang="en-US"/>
              <a:t>但是不同</a:t>
            </a:r>
            <a:r>
              <a:rPr lang="zh-CN" altLang="en-US" dirty="0"/>
              <a:t>攻击下功能鲁棒性的区别尚不清楚。</a:t>
            </a:r>
            <a:endParaRPr lang="en-US" altLang="zh-CN" dirty="0"/>
          </a:p>
          <a:p>
            <a:endParaRPr lang="en-US" altLang="zh-CN" dirty="0"/>
          </a:p>
          <a:p>
            <a:endParaRPr lang="zh-CN" altLang="en-US" dirty="0"/>
          </a:p>
          <a:p>
            <a:r>
              <a:rPr lang="zh-CN" altLang="en-US" dirty="0"/>
              <a:t>图5和图6表明，每次攻击下的功能鲁棒性都比结构鲁棒性差，从结构和功能的角度来看，系统在有针对性的攻击下更容易受到攻击。</a:t>
            </a:r>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从图7和图8可以看出，基于度的保护策略和基于介数的保护策略在系统的鲁棒性方面表现更好。</a:t>
            </a:r>
            <a:endParaRPr lang="zh-CN" altLang="en-US"/>
          </a:p>
          <a:p>
            <a:r>
              <a:rPr lang="zh-CN" altLang="en-US"/>
              <a:t>但是使用随机保护策略仅能对系统的结构鲁棒性产生微小的改善。</a:t>
            </a:r>
            <a:endParaRPr lang="zh-CN" altLang="en-US"/>
          </a:p>
          <a:p>
            <a:r>
              <a:rPr lang="zh-CN" altLang="en-US"/>
              <a:t>因此，从系统网络结构方面去保护节点，还是可能导致大规模的故障。</a:t>
            </a:r>
            <a:endParaRPr lang="zh-CN" altLang="en-US"/>
          </a:p>
          <a:p>
            <a:r>
              <a:rPr lang="zh-CN" altLang="en-US"/>
              <a:t>然而，研究表明，存活的高度或高介数节点能够维持整个网络的连通性，从而减轻初始故障所引起的进一步破坏。</a:t>
            </a:r>
            <a:endParaRPr lang="zh-CN" altLang="en-US"/>
          </a:p>
          <a:p>
            <a:r>
              <a:rPr lang="zh-CN" altLang="en-US"/>
              <a:t>因此，基于系统网络结构度量的关键节点评估方法仍然具有价值。</a:t>
            </a:r>
            <a:endParaRPr lang="zh-CN" altLang="en-US"/>
          </a:p>
          <a:p>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从系统功能角度来看，采用不同保护策略的随机攻击下的电源曲线如图9所示，其对应的有无保护差距值的曲线如图10所示。</a:t>
            </a:r>
            <a:endParaRPr lang="zh-CN" altLang="en-US"/>
          </a:p>
          <a:p>
            <a:endParaRPr lang="zh-CN" altLang="en-US"/>
          </a:p>
          <a:p>
            <a:r>
              <a:rPr lang="zh-CN" altLang="en-US"/>
              <a:t>如图9和图10所示，基于度的保护策略和基于介数的保护策略分别对功能鲁棒性具有更积极的影响。 </a:t>
            </a:r>
            <a:endParaRPr lang="zh-CN" altLang="en-US"/>
          </a:p>
          <a:p>
            <a:r>
              <a:rPr lang="zh-CN" altLang="en-US"/>
              <a:t>随机保护策略</a:t>
            </a:r>
            <a:r>
              <a:rPr lang="en-US" altLang="zh-CN"/>
              <a:t> </a:t>
            </a:r>
            <a:r>
              <a:rPr lang="zh-CN" altLang="en-US"/>
              <a:t>比</a:t>
            </a:r>
            <a:r>
              <a:rPr lang="en-US" altLang="zh-CN"/>
              <a:t> </a:t>
            </a:r>
            <a:r>
              <a:rPr lang="zh-CN" altLang="en-US"/>
              <a:t>没有保护策略导致的故障更多。 </a:t>
            </a:r>
            <a:endParaRPr lang="zh-CN" altLang="en-US"/>
          </a:p>
          <a:p>
            <a:r>
              <a:rPr lang="zh-CN" altLang="en-US"/>
              <a:t>保护策略可以保护节点免受初始故障的影响，但一些故障后幸存的节点可能会导致进一步的级联故障。</a:t>
            </a:r>
            <a:endParaRPr lang="zh-CN" altLang="en-US"/>
          </a:p>
          <a:p>
            <a:endParaRPr lang="zh-CN" altLang="en-US"/>
          </a:p>
          <a:p>
            <a:r>
              <a:rPr lang="zh-CN" altLang="en-US"/>
              <a:t>基于度的保护策略和基于介数的保护策略效果较好，且不会造成进一步的故障。 </a:t>
            </a:r>
            <a:endParaRPr lang="zh-CN" altLang="en-US"/>
          </a:p>
          <a:p>
            <a:r>
              <a:rPr lang="zh-CN" altLang="en-US"/>
              <a:t>在保护策略的制定过程中，度和介数应重点用来评估节点重要性。 </a:t>
            </a:r>
            <a:endParaRPr lang="zh-CN" altLang="en-US"/>
          </a:p>
          <a:p>
            <a:r>
              <a:rPr lang="zh-CN" altLang="en-US"/>
              <a:t>图 10 表明，当删除节点的比例小于 20% 时，基于性能度的保护策略在功能鲁棒性方面表现优于其他保护策略。 </a:t>
            </a:r>
            <a:endParaRPr lang="zh-CN" altLang="en-US"/>
          </a:p>
          <a:p>
            <a:r>
              <a:rPr lang="zh-CN" altLang="en-US"/>
              <a:t>因此，如果系统因小规模中断而损坏，则应使用基于性能度的保护策略。 </a:t>
            </a:r>
            <a:endParaRPr lang="zh-CN" altLang="en-US"/>
          </a:p>
          <a:p>
            <a:r>
              <a:rPr lang="zh-CN" altLang="en-US"/>
              <a:t>比较图8和图10，我们可以进一步发现，关键节点保护策略对功能鲁棒性的积极作用比对结构鲁棒性的积极作用更明显。</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根据结构鲁棒性度量（</a:t>
            </a:r>
            <a:r>
              <a:rPr lang="en-US" altLang="zh-CN"/>
              <a:t>SNRS</a:t>
            </a:r>
            <a:r>
              <a:rPr lang="zh-CN" altLang="en-US"/>
              <a:t>），采用不同相互依赖调整策略的随机攻击下的生存节点比率曲线如图 11 所示。</a:t>
            </a:r>
            <a:endParaRPr lang="zh-CN" altLang="en-US"/>
          </a:p>
          <a:p>
            <a:r>
              <a:rPr lang="zh-CN" altLang="en-US"/>
              <a:t>为了考察有和没有相互依赖调整策略的系统之间生存节点比率的差异，我们绘制了不同相互依赖调整策略的系统的生存节点比率曲线。如图 12 所示。</a:t>
            </a:r>
            <a:endParaRPr lang="zh-CN" altLang="en-US"/>
          </a:p>
          <a:p>
            <a:endParaRPr lang="zh-CN" altLang="en-US"/>
          </a:p>
          <a:p>
            <a:r>
              <a:rPr lang="zh-CN" altLang="en-US"/>
              <a:t>从图11和图12可以看出，随着移除节点的比例从 0 逐渐增加到 10% ，调整策略对存活节点数的影响很小。</a:t>
            </a:r>
            <a:endParaRPr lang="zh-CN" altLang="en-US"/>
          </a:p>
          <a:p>
            <a:r>
              <a:rPr lang="zh-CN" altLang="en-US"/>
              <a:t>随着比例从 10% 逐渐增加到 35% ，结构鲁棒性的提高达到峰值，</a:t>
            </a:r>
            <a:endParaRPr lang="zh-CN" altLang="en-US"/>
          </a:p>
          <a:p>
            <a:r>
              <a:rPr lang="zh-CN" altLang="en-US"/>
              <a:t>但如果继续从 35% 增加到 100% ，则变为零。 </a:t>
            </a:r>
            <a:endParaRPr lang="zh-CN" altLang="en-US"/>
          </a:p>
          <a:p>
            <a:r>
              <a:rPr lang="zh-CN" altLang="en-US"/>
              <a:t>回想一下，相互依赖性调整策略是为了减轻级联故障而提出的。</a:t>
            </a:r>
            <a:endParaRPr lang="zh-CN" altLang="en-US"/>
          </a:p>
          <a:p>
            <a:r>
              <a:rPr lang="zh-CN" altLang="en-US"/>
              <a:t> 如果初始损坏没有引起级联故障或者级联故障对系统影响很小，则调整策略对鲁棒性的影响很小。 </a:t>
            </a:r>
            <a:endParaRPr lang="zh-CN" altLang="en-US"/>
          </a:p>
          <a:p>
            <a:r>
              <a:rPr lang="zh-CN" altLang="en-US"/>
              <a:t>然而，随着移除节点比例的增加，调整策略对鲁棒性的积极影响逐渐显现。 </a:t>
            </a:r>
            <a:endParaRPr lang="zh-CN" altLang="en-US"/>
          </a:p>
          <a:p>
            <a:r>
              <a:rPr lang="zh-CN" altLang="en-US"/>
              <a:t>即使移除节点的比例高于30%，介数和性能度调整策略仍然可以在一定程度上提高CPS的性能。</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作者提出一种新的鲁棒性分析框架：包括侧重系统功能方面而提出的一个新的关键点度量方法，以及引入弱相依赖，以及两个系统鲁棒性指标。</a:t>
            </a:r>
            <a:endParaRPr lang="zh-CN" altLang="en-US"/>
          </a:p>
          <a:p>
            <a:endParaRPr lang="zh-CN" altLang="en-US"/>
          </a:p>
          <a:p>
            <a:r>
              <a:rPr lang="zh-CN" altLang="en-US">
                <a:sym typeface="+mn-ea"/>
              </a:rPr>
              <a:t>在五种攻击方式下，从结构鲁棒性以及功能鲁棒性两个方面，分析了四种节点保护策略和五种相互依赖调整策略的表现。</a:t>
            </a:r>
            <a:endParaRPr lang="zh-CN" altLang="en-US"/>
          </a:p>
          <a:p>
            <a:endParaRPr lang="zh-CN" altLang="en-US"/>
          </a:p>
          <a:p>
            <a:r>
              <a:rPr lang="zh-CN" altLang="en-US">
                <a:sym typeface="+mn-ea"/>
              </a:rPr>
              <a:t>结果显示，与保护策略相比，相互依赖调整策略可以在更大范围的灾害上做出改进。作为一种新方法，该提出的框架有望用于分析其他类型的系统。</a:t>
            </a:r>
            <a:endParaRPr lang="zh-CN" altLang="en-US"/>
          </a:p>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自然灾害</a:t>
            </a:r>
            <a:r>
              <a:rPr lang="en-US" altLang="zh-CN" dirty="0"/>
              <a:t>---</a:t>
            </a:r>
            <a:r>
              <a:rPr lang="zh-CN" altLang="en-US" dirty="0"/>
              <a:t>空间局部攻击</a:t>
            </a:r>
            <a:endParaRPr lang="en-US" altLang="zh-CN" dirty="0"/>
          </a:p>
          <a:p>
            <a:endParaRPr lang="en-US" altLang="zh-CN" dirty="0"/>
          </a:p>
          <a:p>
            <a:r>
              <a:rPr lang="zh-CN" altLang="en-US" dirty="0"/>
              <a:t>部件老化</a:t>
            </a:r>
            <a:r>
              <a:rPr lang="en-US" altLang="zh-CN" dirty="0"/>
              <a:t>---</a:t>
            </a:r>
            <a:r>
              <a:rPr lang="zh-CN" altLang="en-US" dirty="0"/>
              <a:t>随机攻击</a:t>
            </a:r>
            <a:endParaRPr lang="en-US" altLang="zh-CN" dirty="0"/>
          </a:p>
          <a:p>
            <a:endParaRPr lang="en-US" altLang="zh-CN" dirty="0"/>
          </a:p>
          <a:p>
            <a:r>
              <a:rPr lang="zh-CN" altLang="en-US" dirty="0"/>
              <a:t>恐怖袭击</a:t>
            </a:r>
            <a:r>
              <a:rPr lang="en-US" altLang="zh-CN" dirty="0"/>
              <a:t>---</a:t>
            </a:r>
            <a:r>
              <a:rPr lang="zh-CN" altLang="en-US" dirty="0"/>
              <a:t>定向攻击</a:t>
            </a:r>
            <a:endParaRPr lang="en-US" altLang="zh-CN" dirty="0"/>
          </a:p>
          <a:p>
            <a:endParaRPr lang="en-US" altLang="zh-CN" dirty="0"/>
          </a:p>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文章前后用词造句不太统一，经常只能靠上下文来推断，所以这里分下类</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文章前面只提到将总线抽象为节点，但是后面又提到了发电供电节点和负载节点，我想发电设施和负载设施应该也是被抽象为节点的。</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34D8356-38BE-4373-BCC0-182633234AF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AA27EC-913C-4067-A3DF-D1ED51C189A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A34D8356-38BE-4373-BCC0-182633234AF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3AA27EC-913C-4067-A3DF-D1ED51C189A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vmlDrawing" Target="../drawings/vmlDrawing4.vml"/><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tags" Target="../tags/tag43.xml"/><Relationship Id="rId4" Type="http://schemas.openxmlformats.org/officeDocument/2006/relationships/image" Target="../media/image6.wmf"/><Relationship Id="rId3" Type="http://schemas.openxmlformats.org/officeDocument/2006/relationships/oleObject" Target="../embeddings/oleObject4.bin"/><Relationship Id="rId2" Type="http://schemas.openxmlformats.org/officeDocument/2006/relationships/image" Target="../media/image2.png"/><Relationship Id="rId1" Type="http://schemas.openxmlformats.org/officeDocument/2006/relationships/tags" Target="../tags/tag42.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5.vml"/><Relationship Id="rId5" Type="http://schemas.openxmlformats.org/officeDocument/2006/relationships/slideLayout" Target="../slideLayouts/slideLayout1.xml"/><Relationship Id="rId4" Type="http://schemas.openxmlformats.org/officeDocument/2006/relationships/image" Target="../media/image6.wmf"/><Relationship Id="rId3" Type="http://schemas.openxmlformats.org/officeDocument/2006/relationships/oleObject" Target="../embeddings/oleObject5.bin"/><Relationship Id="rId2" Type="http://schemas.openxmlformats.org/officeDocument/2006/relationships/image" Target="../media/image2.png"/><Relationship Id="rId1" Type="http://schemas.openxmlformats.org/officeDocument/2006/relationships/tags" Target="../tags/tag44.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png"/><Relationship Id="rId7" Type="http://schemas.openxmlformats.org/officeDocument/2006/relationships/tags" Target="../tags/tag47.xml"/><Relationship Id="rId6" Type="http://schemas.openxmlformats.org/officeDocument/2006/relationships/image" Target="../media/image11.png"/><Relationship Id="rId5" Type="http://schemas.openxmlformats.org/officeDocument/2006/relationships/tags" Target="../tags/tag46.xml"/><Relationship Id="rId4" Type="http://schemas.openxmlformats.org/officeDocument/2006/relationships/image" Target="../media/image6.wmf"/><Relationship Id="rId3" Type="http://schemas.openxmlformats.org/officeDocument/2006/relationships/oleObject" Target="../embeddings/oleObject6.bin"/><Relationship Id="rId2" Type="http://schemas.openxmlformats.org/officeDocument/2006/relationships/image" Target="../media/image2.png"/><Relationship Id="rId11" Type="http://schemas.openxmlformats.org/officeDocument/2006/relationships/notesSlide" Target="../notesSlides/notesSlide11.xml"/><Relationship Id="rId10" Type="http://schemas.openxmlformats.org/officeDocument/2006/relationships/vmlDrawing" Target="../drawings/vmlDrawing6.vml"/><Relationship Id="rId1" Type="http://schemas.openxmlformats.org/officeDocument/2006/relationships/tags" Target="../tags/tag45.xml"/></Relationships>
</file>

<file path=ppt/slides/_rels/slide13.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image" Target="../media/image6.wmf"/><Relationship Id="rId5" Type="http://schemas.openxmlformats.org/officeDocument/2006/relationships/oleObject" Target="../embeddings/oleObject7.bin"/><Relationship Id="rId4" Type="http://schemas.openxmlformats.org/officeDocument/2006/relationships/image" Target="../media/image2.png"/><Relationship Id="rId3" Type="http://schemas.openxmlformats.org/officeDocument/2006/relationships/tags" Target="../tags/tag49.xml"/><Relationship Id="rId2" Type="http://schemas.openxmlformats.org/officeDocument/2006/relationships/image" Target="../media/image12.png"/><Relationship Id="rId13" Type="http://schemas.openxmlformats.org/officeDocument/2006/relationships/notesSlide" Target="../notesSlides/notesSlide12.xml"/><Relationship Id="rId12" Type="http://schemas.openxmlformats.org/officeDocument/2006/relationships/vmlDrawing" Target="../drawings/vmlDrawing7.vml"/><Relationship Id="rId11" Type="http://schemas.openxmlformats.org/officeDocument/2006/relationships/slideLayout" Target="../slideLayouts/slideLayout1.xml"/><Relationship Id="rId10" Type="http://schemas.openxmlformats.org/officeDocument/2006/relationships/image" Target="../media/image13.png"/><Relationship Id="rId1" Type="http://schemas.openxmlformats.org/officeDocument/2006/relationships/tags" Target="../tags/tag48.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vmlDrawing" Target="../drawings/vmlDrawing8.vml"/><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tags" Target="../tags/tag54.xml"/><Relationship Id="rId4" Type="http://schemas.openxmlformats.org/officeDocument/2006/relationships/image" Target="../media/image6.wmf"/><Relationship Id="rId3" Type="http://schemas.openxmlformats.org/officeDocument/2006/relationships/oleObject" Target="../embeddings/oleObject8.bin"/><Relationship Id="rId2" Type="http://schemas.openxmlformats.org/officeDocument/2006/relationships/image" Target="../media/image2.png"/><Relationship Id="rId1" Type="http://schemas.openxmlformats.org/officeDocument/2006/relationships/tags" Target="../tags/tag53.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9.vml"/><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tags" Target="../tags/tag56.xml"/><Relationship Id="rId4" Type="http://schemas.openxmlformats.org/officeDocument/2006/relationships/image" Target="../media/image6.wmf"/><Relationship Id="rId3" Type="http://schemas.openxmlformats.org/officeDocument/2006/relationships/oleObject" Target="../embeddings/oleObject9.bin"/><Relationship Id="rId2" Type="http://schemas.openxmlformats.org/officeDocument/2006/relationships/image" Target="../media/image2.png"/><Relationship Id="rId1" Type="http://schemas.openxmlformats.org/officeDocument/2006/relationships/tags" Target="../tags/tag55.xml"/></Relationships>
</file>

<file path=ppt/slides/_rels/slide16.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image" Target="../media/image17.png"/><Relationship Id="rId7" Type="http://schemas.openxmlformats.org/officeDocument/2006/relationships/tags" Target="../tags/tag59.xml"/><Relationship Id="rId6" Type="http://schemas.openxmlformats.org/officeDocument/2006/relationships/image" Target="../media/image6.wmf"/><Relationship Id="rId5" Type="http://schemas.openxmlformats.org/officeDocument/2006/relationships/oleObject" Target="../embeddings/oleObject10.bin"/><Relationship Id="rId4" Type="http://schemas.openxmlformats.org/officeDocument/2006/relationships/image" Target="../media/image2.png"/><Relationship Id="rId3" Type="http://schemas.openxmlformats.org/officeDocument/2006/relationships/tags" Target="../tags/tag58.xml"/><Relationship Id="rId2" Type="http://schemas.openxmlformats.org/officeDocument/2006/relationships/image" Target="../media/image16.png"/><Relationship Id="rId12" Type="http://schemas.openxmlformats.org/officeDocument/2006/relationships/notesSlide" Target="../notesSlides/notesSlide15.xml"/><Relationship Id="rId11" Type="http://schemas.openxmlformats.org/officeDocument/2006/relationships/vmlDrawing" Target="../drawings/vmlDrawing10.vml"/><Relationship Id="rId10" Type="http://schemas.openxmlformats.org/officeDocument/2006/relationships/slideLayout" Target="../slideLayouts/slideLayout1.xml"/><Relationship Id="rId1" Type="http://schemas.openxmlformats.org/officeDocument/2006/relationships/tags" Target="../tags/tag57.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11.vml"/><Relationship Id="rId6" Type="http://schemas.openxmlformats.org/officeDocument/2006/relationships/slideLayout" Target="../slideLayouts/slideLayout1.xml"/><Relationship Id="rId5" Type="http://schemas.openxmlformats.org/officeDocument/2006/relationships/tags" Target="../tags/tag62.xml"/><Relationship Id="rId4" Type="http://schemas.openxmlformats.org/officeDocument/2006/relationships/image" Target="../media/image6.wmf"/><Relationship Id="rId3" Type="http://schemas.openxmlformats.org/officeDocument/2006/relationships/oleObject" Target="../embeddings/oleObject11.bin"/><Relationship Id="rId2" Type="http://schemas.openxmlformats.org/officeDocument/2006/relationships/image" Target="../media/image2.png"/><Relationship Id="rId1" Type="http://schemas.openxmlformats.org/officeDocument/2006/relationships/tags" Target="../tags/tag61.xml"/></Relationships>
</file>

<file path=ppt/slides/_rels/slide18.xml.rels><?xml version="1.0" encoding="UTF-8" standalone="yes"?>
<Relationships xmlns="http://schemas.openxmlformats.org/package/2006/relationships"><Relationship Id="rId9" Type="http://schemas.openxmlformats.org/officeDocument/2006/relationships/vmlDrawing" Target="../drawings/vmlDrawing12.vml"/><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6.wmf"/><Relationship Id="rId3" Type="http://schemas.openxmlformats.org/officeDocument/2006/relationships/oleObject" Target="../embeddings/oleObject12.bin"/><Relationship Id="rId2" Type="http://schemas.openxmlformats.org/officeDocument/2006/relationships/image" Target="../media/image2.png"/><Relationship Id="rId10" Type="http://schemas.openxmlformats.org/officeDocument/2006/relationships/notesSlide" Target="../notesSlides/notesSlide17.xml"/><Relationship Id="rId1" Type="http://schemas.openxmlformats.org/officeDocument/2006/relationships/tags" Target="../tags/tag63.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vmlDrawing" Target="../drawings/vmlDrawing13.vml"/><Relationship Id="rId7"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tags" Target="../tags/tag68.xml"/><Relationship Id="rId4" Type="http://schemas.openxmlformats.org/officeDocument/2006/relationships/image" Target="../media/image6.wmf"/><Relationship Id="rId3" Type="http://schemas.openxmlformats.org/officeDocument/2006/relationships/oleObject" Target="../embeddings/oleObject13.bin"/><Relationship Id="rId2" Type="http://schemas.openxmlformats.org/officeDocument/2006/relationships/image" Target="../media/image2.png"/><Relationship Id="rId1" Type="http://schemas.openxmlformats.org/officeDocument/2006/relationships/tags" Target="../tags/tag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vmlDrawing" Target="../drawings/vmlDrawing14.vml"/><Relationship Id="rId7" Type="http://schemas.openxmlformats.org/officeDocument/2006/relationships/slideLayout" Target="../slideLayouts/slideLayout1.xml"/><Relationship Id="rId6" Type="http://schemas.openxmlformats.org/officeDocument/2006/relationships/image" Target="../media/image6.wmf"/><Relationship Id="rId5" Type="http://schemas.openxmlformats.org/officeDocument/2006/relationships/oleObject" Target="../embeddings/oleObject14.bin"/><Relationship Id="rId4" Type="http://schemas.openxmlformats.org/officeDocument/2006/relationships/image" Target="../media/image2.png"/><Relationship Id="rId3" Type="http://schemas.openxmlformats.org/officeDocument/2006/relationships/tags" Target="../tags/tag70.xml"/><Relationship Id="rId2" Type="http://schemas.openxmlformats.org/officeDocument/2006/relationships/image" Target="../media/image19.png"/><Relationship Id="rId1" Type="http://schemas.openxmlformats.org/officeDocument/2006/relationships/tags" Target="../tags/tag69.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vmlDrawing" Target="../drawings/vmlDrawing15.vml"/><Relationship Id="rId7"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tags" Target="../tags/tag72.xml"/><Relationship Id="rId4" Type="http://schemas.openxmlformats.org/officeDocument/2006/relationships/image" Target="../media/image6.wmf"/><Relationship Id="rId3" Type="http://schemas.openxmlformats.org/officeDocument/2006/relationships/oleObject" Target="../embeddings/oleObject15.bin"/><Relationship Id="rId2" Type="http://schemas.openxmlformats.org/officeDocument/2006/relationships/image" Target="../media/image2.png"/><Relationship Id="rId1" Type="http://schemas.openxmlformats.org/officeDocument/2006/relationships/tags" Target="../tags/tag71.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16.vml"/><Relationship Id="rId7"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tags" Target="../tags/tag74.xml"/><Relationship Id="rId4" Type="http://schemas.openxmlformats.org/officeDocument/2006/relationships/image" Target="../media/image6.wmf"/><Relationship Id="rId3" Type="http://schemas.openxmlformats.org/officeDocument/2006/relationships/oleObject" Target="../embeddings/oleObject16.bin"/><Relationship Id="rId2" Type="http://schemas.openxmlformats.org/officeDocument/2006/relationships/image" Target="../media/image2.png"/><Relationship Id="rId1" Type="http://schemas.openxmlformats.org/officeDocument/2006/relationships/tags" Target="../tags/tag73.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vmlDrawing" Target="../drawings/vmlDrawing17.vml"/><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6.wmf"/><Relationship Id="rId3" Type="http://schemas.openxmlformats.org/officeDocument/2006/relationships/oleObject" Target="../embeddings/oleObject17.bin"/><Relationship Id="rId2" Type="http://schemas.openxmlformats.org/officeDocument/2006/relationships/image" Target="../media/image2.png"/><Relationship Id="rId1" Type="http://schemas.openxmlformats.org/officeDocument/2006/relationships/tags" Target="../tags/tag75.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vmlDrawing" Target="../drawings/vmlDrawing18.vml"/><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tags" Target="../tags/tag77.xml"/><Relationship Id="rId4" Type="http://schemas.openxmlformats.org/officeDocument/2006/relationships/image" Target="../media/image6.wmf"/><Relationship Id="rId3" Type="http://schemas.openxmlformats.org/officeDocument/2006/relationships/oleObject" Target="../embeddings/oleObject18.bin"/><Relationship Id="rId2" Type="http://schemas.openxmlformats.org/officeDocument/2006/relationships/image" Target="../media/image2.png"/><Relationship Id="rId1" Type="http://schemas.openxmlformats.org/officeDocument/2006/relationships/tags" Target="../tags/tag76.xm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vmlDrawing" Target="../drawings/vmlDrawing19.vml"/><Relationship Id="rId6" Type="http://schemas.openxmlformats.org/officeDocument/2006/relationships/slideLayout" Target="../slideLayouts/slideLayout1.xml"/><Relationship Id="rId5" Type="http://schemas.openxmlformats.org/officeDocument/2006/relationships/image" Target="../media/image6.wmf"/><Relationship Id="rId4" Type="http://schemas.openxmlformats.org/officeDocument/2006/relationships/oleObject" Target="../embeddings/oleObject19.bin"/><Relationship Id="rId3" Type="http://schemas.openxmlformats.org/officeDocument/2006/relationships/image" Target="../media/image2.png"/><Relationship Id="rId2" Type="http://schemas.openxmlformats.org/officeDocument/2006/relationships/tags" Target="../tags/tag78.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vmlDrawing" Target="../drawings/vmlDrawing20.vml"/><Relationship Id="rId7"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tags" Target="../tags/tag80.xml"/><Relationship Id="rId4" Type="http://schemas.openxmlformats.org/officeDocument/2006/relationships/image" Target="../media/image6.wmf"/><Relationship Id="rId3" Type="http://schemas.openxmlformats.org/officeDocument/2006/relationships/oleObject" Target="../embeddings/oleObject20.bin"/><Relationship Id="rId2" Type="http://schemas.openxmlformats.org/officeDocument/2006/relationships/image" Target="../media/image2.png"/><Relationship Id="rId1" Type="http://schemas.openxmlformats.org/officeDocument/2006/relationships/tags" Target="../tags/tag79.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vmlDrawing" Target="../drawings/vmlDrawing21.vml"/><Relationship Id="rId7"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tags" Target="../tags/tag82.xml"/><Relationship Id="rId4" Type="http://schemas.openxmlformats.org/officeDocument/2006/relationships/image" Target="../media/image6.wmf"/><Relationship Id="rId3" Type="http://schemas.openxmlformats.org/officeDocument/2006/relationships/oleObject" Target="../embeddings/oleObject21.bin"/><Relationship Id="rId2" Type="http://schemas.openxmlformats.org/officeDocument/2006/relationships/image" Target="../media/image2.png"/><Relationship Id="rId1" Type="http://schemas.openxmlformats.org/officeDocument/2006/relationships/tags" Target="../tags/tag81.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vmlDrawing" Target="../drawings/vmlDrawing22.vml"/><Relationship Id="rId7"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tags" Target="../tags/tag84.xml"/><Relationship Id="rId4" Type="http://schemas.openxmlformats.org/officeDocument/2006/relationships/image" Target="../media/image6.wmf"/><Relationship Id="rId3" Type="http://schemas.openxmlformats.org/officeDocument/2006/relationships/oleObject" Target="../embeddings/oleObject22.bin"/><Relationship Id="rId2" Type="http://schemas.openxmlformats.org/officeDocument/2006/relationships/image" Target="../media/image2.png"/><Relationship Id="rId1" Type="http://schemas.openxmlformats.org/officeDocument/2006/relationships/tags" Target="../tags/tag83.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vmlDrawing" Target="../drawings/vmlDrawing23.vml"/><Relationship Id="rId7" Type="http://schemas.openxmlformats.org/officeDocument/2006/relationships/slideLayout" Target="../slideLayouts/slideLayout1.xml"/><Relationship Id="rId6" Type="http://schemas.openxmlformats.org/officeDocument/2006/relationships/tags" Target="../tags/tag86.xml"/><Relationship Id="rId5" Type="http://schemas.openxmlformats.org/officeDocument/2006/relationships/image" Target="../media/image25.png"/><Relationship Id="rId4" Type="http://schemas.openxmlformats.org/officeDocument/2006/relationships/image" Target="../media/image6.wmf"/><Relationship Id="rId3" Type="http://schemas.openxmlformats.org/officeDocument/2006/relationships/oleObject" Target="../embeddings/oleObject23.bin"/><Relationship Id="rId2" Type="http://schemas.openxmlformats.org/officeDocument/2006/relationships/image" Target="../media/image2.png"/><Relationship Id="rId1" Type="http://schemas.openxmlformats.org/officeDocument/2006/relationships/tags" Target="../tags/tag85.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vmlDrawing" Target="../drawings/vmlDrawing24.vml"/><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tags" Target="../tags/tag88.xml"/><Relationship Id="rId4" Type="http://schemas.openxmlformats.org/officeDocument/2006/relationships/image" Target="../media/image6.wmf"/><Relationship Id="rId3" Type="http://schemas.openxmlformats.org/officeDocument/2006/relationships/oleObject" Target="../embeddings/oleObject24.bin"/><Relationship Id="rId2" Type="http://schemas.openxmlformats.org/officeDocument/2006/relationships/image" Target="../media/image2.png"/><Relationship Id="rId1" Type="http://schemas.openxmlformats.org/officeDocument/2006/relationships/tags" Target="../tags/tag87.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image" Target="../media/image6.wmf"/><Relationship Id="rId3" Type="http://schemas.openxmlformats.org/officeDocument/2006/relationships/oleObject" Target="../embeddings/oleObject25.bin"/><Relationship Id="rId2" Type="http://schemas.openxmlformats.org/officeDocument/2006/relationships/image" Target="../media/image2.png"/><Relationship Id="rId11" Type="http://schemas.openxmlformats.org/officeDocument/2006/relationships/notesSlide" Target="../notesSlides/notesSlide30.xml"/><Relationship Id="rId10" Type="http://schemas.openxmlformats.org/officeDocument/2006/relationships/vmlDrawing" Target="../drawings/vmlDrawing25.vml"/><Relationship Id="rId1" Type="http://schemas.openxmlformats.org/officeDocument/2006/relationships/tags" Target="../tags/tag89.xml"/></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0.png"/><Relationship Id="rId7" Type="http://schemas.openxmlformats.org/officeDocument/2006/relationships/tags" Target="../tags/tag96.xml"/><Relationship Id="rId6" Type="http://schemas.openxmlformats.org/officeDocument/2006/relationships/image" Target="../media/image29.png"/><Relationship Id="rId5" Type="http://schemas.openxmlformats.org/officeDocument/2006/relationships/tags" Target="../tags/tag95.xml"/><Relationship Id="rId4" Type="http://schemas.openxmlformats.org/officeDocument/2006/relationships/image" Target="../media/image6.wmf"/><Relationship Id="rId3" Type="http://schemas.openxmlformats.org/officeDocument/2006/relationships/oleObject" Target="../embeddings/oleObject26.bin"/><Relationship Id="rId2" Type="http://schemas.openxmlformats.org/officeDocument/2006/relationships/image" Target="../media/image2.png"/><Relationship Id="rId11" Type="http://schemas.openxmlformats.org/officeDocument/2006/relationships/notesSlide" Target="../notesSlides/notesSlide31.xml"/><Relationship Id="rId10" Type="http://schemas.openxmlformats.org/officeDocument/2006/relationships/vmlDrawing" Target="../drawings/vmlDrawing26.vml"/><Relationship Id="rId1" Type="http://schemas.openxmlformats.org/officeDocument/2006/relationships/tags" Target="../tags/tag94.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xml"/><Relationship Id="rId4" Type="http://schemas.openxmlformats.org/officeDocument/2006/relationships/image" Target="../media/image31.png"/><Relationship Id="rId3" Type="http://schemas.openxmlformats.org/officeDocument/2006/relationships/tags" Target="../tags/tag98.xml"/><Relationship Id="rId2" Type="http://schemas.openxmlformats.org/officeDocument/2006/relationships/image" Target="../media/image2.png"/><Relationship Id="rId1" Type="http://schemas.openxmlformats.org/officeDocument/2006/relationships/tags" Target="../tags/tag97.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tags" Target="../tags/tag100.xml"/><Relationship Id="rId2" Type="http://schemas.openxmlformats.org/officeDocument/2006/relationships/image" Target="../media/image2.png"/><Relationship Id="rId1" Type="http://schemas.openxmlformats.org/officeDocument/2006/relationships/tags" Target="../tags/tag99.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01.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1.xml"/><Relationship Id="rId7" Type="http://schemas.openxmlformats.org/officeDocument/2006/relationships/image" Target="../media/image29.png"/><Relationship Id="rId6" Type="http://schemas.openxmlformats.org/officeDocument/2006/relationships/image" Target="../media/image34.png"/><Relationship Id="rId5" Type="http://schemas.openxmlformats.org/officeDocument/2006/relationships/tags" Target="../tags/tag104.xml"/><Relationship Id="rId4" Type="http://schemas.openxmlformats.org/officeDocument/2006/relationships/image" Target="../media/image33.png"/><Relationship Id="rId3" Type="http://schemas.openxmlformats.org/officeDocument/2006/relationships/tags" Target="../tags/tag103.xml"/><Relationship Id="rId2" Type="http://schemas.openxmlformats.org/officeDocument/2006/relationships/image" Target="../media/image2.png"/><Relationship Id="rId1" Type="http://schemas.openxmlformats.org/officeDocument/2006/relationships/tags" Target="../tags/tag102.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05.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tags" Target="../tags/tag108.xml"/><Relationship Id="rId4" Type="http://schemas.openxmlformats.org/officeDocument/2006/relationships/image" Target="../media/image35.png"/><Relationship Id="rId3" Type="http://schemas.openxmlformats.org/officeDocument/2006/relationships/tags" Target="../tags/tag107.xml"/><Relationship Id="rId2" Type="http://schemas.openxmlformats.org/officeDocument/2006/relationships/image" Target="../media/image2.png"/><Relationship Id="rId1" Type="http://schemas.openxmlformats.org/officeDocument/2006/relationships/tags" Target="../tags/tag106.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09.xml"/></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image" Target="../media/image3.svg"/><Relationship Id="rId2" Type="http://schemas.openxmlformats.org/officeDocument/2006/relationships/image" Target="../media/image2.png"/><Relationship Id="rId12" Type="http://schemas.openxmlformats.org/officeDocument/2006/relationships/notesSlide" Target="../notesSlides/notesSlide3.xml"/><Relationship Id="rId11" Type="http://schemas.openxmlformats.org/officeDocument/2006/relationships/slideLayout" Target="../slideLayouts/slideLayout1.xml"/><Relationship Id="rId10" Type="http://schemas.openxmlformats.org/officeDocument/2006/relationships/tags" Target="../tags/tag10.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tags" Target="../tags/tag112.xml"/><Relationship Id="rId4" Type="http://schemas.openxmlformats.org/officeDocument/2006/relationships/image" Target="../media/image37.png"/><Relationship Id="rId3" Type="http://schemas.openxmlformats.org/officeDocument/2006/relationships/tags" Target="../tags/tag111.xml"/><Relationship Id="rId2" Type="http://schemas.openxmlformats.org/officeDocument/2006/relationships/image" Target="../media/image2.png"/><Relationship Id="rId1" Type="http://schemas.openxmlformats.org/officeDocument/2006/relationships/tags" Target="../tags/tag110.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tags" Target="../tags/tag115.xml"/><Relationship Id="rId4" Type="http://schemas.openxmlformats.org/officeDocument/2006/relationships/image" Target="../media/image39.png"/><Relationship Id="rId3" Type="http://schemas.openxmlformats.org/officeDocument/2006/relationships/tags" Target="../tags/tag114.xml"/><Relationship Id="rId2" Type="http://schemas.openxmlformats.org/officeDocument/2006/relationships/image" Target="../media/image2.png"/><Relationship Id="rId1" Type="http://schemas.openxmlformats.org/officeDocument/2006/relationships/tags" Target="../tags/tag11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16.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tags" Target="../tags/tag119.xml"/><Relationship Id="rId4" Type="http://schemas.openxmlformats.org/officeDocument/2006/relationships/image" Target="../media/image41.png"/><Relationship Id="rId3" Type="http://schemas.openxmlformats.org/officeDocument/2006/relationships/tags" Target="../tags/tag118.xml"/><Relationship Id="rId2" Type="http://schemas.openxmlformats.org/officeDocument/2006/relationships/image" Target="../media/image2.png"/><Relationship Id="rId1" Type="http://schemas.openxmlformats.org/officeDocument/2006/relationships/tags" Target="../tags/tag117.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image" Target="../media/image3.svg"/><Relationship Id="rId26" Type="http://schemas.openxmlformats.org/officeDocument/2006/relationships/notesSlide" Target="../notesSlides/notesSlide4.xml"/><Relationship Id="rId25" Type="http://schemas.openxmlformats.org/officeDocument/2006/relationships/slideLayout" Target="../slideLayouts/slideLayout1.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tags" Target="../tags/tag28.xml"/><Relationship Id="rId2" Type="http://schemas.openxmlformats.org/officeDocument/2006/relationships/image" Target="../media/image2.png"/><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11.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image" Target="../media/image5.png"/><Relationship Id="rId4" Type="http://schemas.openxmlformats.org/officeDocument/2006/relationships/tags" Target="../tags/tag34.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ags" Target="../tags/tag33.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wmf"/><Relationship Id="rId4" Type="http://schemas.openxmlformats.org/officeDocument/2006/relationships/oleObject" Target="../embeddings/oleObject1.bin"/><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ags" Target="../tags/tag37.xml"/></Relationships>
</file>

<file path=ppt/slides/_rels/slide8.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tags" Target="../tags/tag39.xml"/><Relationship Id="rId5" Type="http://schemas.openxmlformats.org/officeDocument/2006/relationships/image" Target="../media/image6.wmf"/><Relationship Id="rId4" Type="http://schemas.openxmlformats.org/officeDocument/2006/relationships/oleObject" Target="../embeddings/oleObject2.bin"/><Relationship Id="rId3" Type="http://schemas.openxmlformats.org/officeDocument/2006/relationships/image" Target="../media/image3.svg"/><Relationship Id="rId2" Type="http://schemas.openxmlformats.org/officeDocument/2006/relationships/image" Target="../media/image2.png"/><Relationship Id="rId10" Type="http://schemas.openxmlformats.org/officeDocument/2006/relationships/notesSlide" Target="../notesSlides/notesSlide7.xml"/><Relationship Id="rId1" Type="http://schemas.openxmlformats.org/officeDocument/2006/relationships/tags" Target="../tags/tag38.xml"/></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xml"/><Relationship Id="rId7" Type="http://schemas.openxmlformats.org/officeDocument/2006/relationships/image" Target="../media/image9.png"/><Relationship Id="rId6" Type="http://schemas.openxmlformats.org/officeDocument/2006/relationships/tags" Target="../tags/tag41.xml"/><Relationship Id="rId5" Type="http://schemas.openxmlformats.org/officeDocument/2006/relationships/image" Target="../media/image6.wmf"/><Relationship Id="rId4" Type="http://schemas.openxmlformats.org/officeDocument/2006/relationships/oleObject" Target="../embeddings/oleObject3.bin"/><Relationship Id="rId3" Type="http://schemas.openxmlformats.org/officeDocument/2006/relationships/image" Target="../media/image3.svg"/><Relationship Id="rId2" Type="http://schemas.openxmlformats.org/officeDocument/2006/relationships/image" Target="../media/image2.png"/><Relationship Id="rId10" Type="http://schemas.openxmlformats.org/officeDocument/2006/relationships/notesSlide" Target="../notesSlides/notesSlide8.xml"/><Relationship Id="rId1" Type="http://schemas.openxmlformats.org/officeDocument/2006/relationships/tags" Target="../tags/tag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2192000" cy="46310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252730" y="688340"/>
            <a:ext cx="11664950" cy="5163185"/>
          </a:xfrm>
          <a:prstGeom prst="roundRect">
            <a:avLst>
              <a:gd name="adj" fmla="val 4273"/>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custDataLst>
              <p:tags r:id="rId1"/>
            </p:custDataLst>
          </p:nvPr>
        </p:nvPicPr>
        <p:blipFill>
          <a:blip r:embed="rId2"/>
          <a:stretch>
            <a:fillRect/>
          </a:stretch>
        </p:blipFill>
        <p:spPr>
          <a:xfrm>
            <a:off x="397510" y="827405"/>
            <a:ext cx="11388090" cy="48304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620712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交流潮流模型</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约束</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9" name="图片 8"/>
          <p:cNvPicPr>
            <a:picLocks noChangeAspect="1"/>
          </p:cNvPicPr>
          <p:nvPr>
            <p:custDataLst>
              <p:tags r:id="rId5"/>
            </p:custDataLst>
          </p:nvPr>
        </p:nvPicPr>
        <p:blipFill>
          <a:blip r:embed="rId6"/>
          <a:stretch>
            <a:fillRect/>
          </a:stretch>
        </p:blipFill>
        <p:spPr>
          <a:xfrm>
            <a:off x="676275" y="1621790"/>
            <a:ext cx="10815955" cy="4511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76033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交流潮流模型</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孤岛检测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sp>
        <p:nvSpPr>
          <p:cNvPr id="3" name="文本框 2"/>
          <p:cNvSpPr txBox="1"/>
          <p:nvPr/>
        </p:nvSpPr>
        <p:spPr>
          <a:xfrm>
            <a:off x="782320" y="1251585"/>
            <a:ext cx="10410190" cy="5169535"/>
          </a:xfrm>
          <a:prstGeom prst="rect">
            <a:avLst/>
          </a:prstGeom>
          <a:noFill/>
        </p:spPr>
        <p:txBody>
          <a:bodyPr wrap="square" rtlCol="0" anchor="t">
            <a:spAutoFit/>
          </a:bodyPr>
          <a:lstStyle/>
          <a:p>
            <a:pPr fontAlgn="auto">
              <a:lnSpc>
                <a:spcPct val="150000"/>
              </a:lnSpc>
              <a:spcBef>
                <a:spcPts val="0"/>
              </a:spcBef>
              <a:spcAft>
                <a:spcPts val="0"/>
              </a:spcAft>
            </a:pPr>
            <a:r>
              <a:rPr lang="zh-CN" altLang="en-US" sz="2000" dirty="0"/>
              <a:t>由于电网初始故障后可能会出现孤岛，因此需要重新计算各部件的潮流来判断孤岛节点是否正常运行。</a:t>
            </a:r>
            <a:endParaRPr lang="zh-CN" altLang="en-US" sz="2000" dirty="0"/>
          </a:p>
          <a:p>
            <a:pPr fontAlgn="auto">
              <a:lnSpc>
                <a:spcPct val="150000"/>
              </a:lnSpc>
              <a:spcBef>
                <a:spcPts val="0"/>
              </a:spcBef>
              <a:spcAft>
                <a:spcPts val="0"/>
              </a:spcAft>
            </a:pPr>
            <a:endParaRPr lang="zh-CN" altLang="en-US" sz="2000" dirty="0"/>
          </a:p>
          <a:p>
            <a:pPr fontAlgn="auto">
              <a:lnSpc>
                <a:spcPct val="150000"/>
              </a:lnSpc>
              <a:spcBef>
                <a:spcPts val="0"/>
              </a:spcBef>
              <a:spcAft>
                <a:spcPts val="0"/>
              </a:spcAft>
            </a:pPr>
            <a:r>
              <a:rPr lang="zh-CN" altLang="en-US" sz="2000" dirty="0"/>
              <a:t>这种模拟的过程如下所示：</a:t>
            </a:r>
            <a:endParaRPr lang="zh-CN" altLang="en-US" sz="2000" dirty="0"/>
          </a:p>
          <a:p>
            <a:pPr marL="914400" lvl="1" indent="-457200" fontAlgn="auto">
              <a:lnSpc>
                <a:spcPct val="150000"/>
              </a:lnSpc>
              <a:spcBef>
                <a:spcPts val="0"/>
              </a:spcBef>
              <a:spcAft>
                <a:spcPts val="0"/>
              </a:spcAft>
              <a:buFont typeface="+mj-ea"/>
              <a:buAutoNum type="circleNumDbPlain"/>
            </a:pPr>
            <a:r>
              <a:rPr lang="zh-CN" altLang="en-US" sz="2000" dirty="0"/>
              <a:t>统计孤岛上的总线类型。</a:t>
            </a:r>
            <a:endParaRPr lang="zh-CN" altLang="en-US" sz="2000" dirty="0"/>
          </a:p>
          <a:p>
            <a:pPr marL="914400" lvl="1" indent="-457200" fontAlgn="auto">
              <a:lnSpc>
                <a:spcPct val="150000"/>
              </a:lnSpc>
              <a:spcBef>
                <a:spcPts val="0"/>
              </a:spcBef>
              <a:spcAft>
                <a:spcPts val="0"/>
              </a:spcAft>
              <a:buFont typeface="+mj-ea"/>
              <a:buAutoNum type="circleNumDbPlain"/>
            </a:pPr>
            <a:r>
              <a:rPr lang="zh-CN" altLang="en-US" sz="2000" dirty="0"/>
              <a:t>如果仅有发电节点或负荷节点，则认为该孤岛是无效的。</a:t>
            </a:r>
            <a:endParaRPr lang="zh-CN" altLang="en-US" sz="2000" dirty="0"/>
          </a:p>
          <a:p>
            <a:pPr marL="914400" lvl="1" indent="-457200" fontAlgn="auto">
              <a:lnSpc>
                <a:spcPct val="150000"/>
              </a:lnSpc>
              <a:spcBef>
                <a:spcPts val="0"/>
              </a:spcBef>
              <a:spcAft>
                <a:spcPts val="0"/>
              </a:spcAft>
              <a:buFont typeface="+mj-ea"/>
              <a:buAutoNum type="circleNumDbPlain"/>
            </a:pPr>
            <a:r>
              <a:rPr lang="zh-CN" altLang="en-US" sz="2000" dirty="0"/>
              <a:t>如果存在多个节点，则参考总线是调整电力供应和需求的关键节点。在本文中，度数最大的节点被视为参考节点。</a:t>
            </a:r>
            <a:endParaRPr lang="zh-CN" altLang="en-US" sz="2000" dirty="0"/>
          </a:p>
          <a:p>
            <a:pPr marL="914400" lvl="1" indent="-457200" fontAlgn="auto">
              <a:lnSpc>
                <a:spcPct val="150000"/>
              </a:lnSpc>
              <a:spcBef>
                <a:spcPts val="0"/>
              </a:spcBef>
              <a:spcAft>
                <a:spcPts val="0"/>
              </a:spcAft>
              <a:buFont typeface="+mj-ea"/>
              <a:buAutoNum type="circleNumDbPlain"/>
            </a:pPr>
            <a:r>
              <a:rPr lang="zh-CN" altLang="en-US" sz="2000" dirty="0"/>
              <a:t>一旦潮流算无法拟合，孤岛上的总线供需将被减少。重复负荷削减，直到计算收敛。</a:t>
            </a:r>
            <a:endParaRPr lang="zh-CN" altLang="en-US" sz="2000" dirty="0"/>
          </a:p>
          <a:p>
            <a:pPr marL="914400" lvl="1" indent="-457200" fontAlgn="auto">
              <a:lnSpc>
                <a:spcPct val="150000"/>
              </a:lnSpc>
              <a:spcBef>
                <a:spcPts val="0"/>
              </a:spcBef>
              <a:spcAft>
                <a:spcPts val="0"/>
              </a:spcAft>
              <a:buFont typeface="+mj-ea"/>
              <a:buAutoNum type="circleNumDbPlain"/>
            </a:pPr>
            <a:r>
              <a:rPr lang="zh-CN" altLang="en-US" sz="2000" dirty="0"/>
              <a:t>检查是否有过载线路。如果有，将移除过载线路。移除过载支路后，识别每个孤岛并重复上述过程，直到没有过载线路。</a:t>
            </a:r>
            <a:endParaRPr lang="zh-CN" alt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620712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无线路由传感器模型</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6" name="图片 5"/>
          <p:cNvPicPr>
            <a:picLocks noChangeAspect="1"/>
          </p:cNvPicPr>
          <p:nvPr>
            <p:custDataLst>
              <p:tags r:id="rId5"/>
            </p:custDataLst>
          </p:nvPr>
        </p:nvPicPr>
        <p:blipFill>
          <a:blip r:embed="rId6"/>
          <a:stretch>
            <a:fillRect/>
          </a:stretch>
        </p:blipFill>
        <p:spPr>
          <a:xfrm>
            <a:off x="1245870" y="1410970"/>
            <a:ext cx="9286875" cy="1038225"/>
          </a:xfrm>
          <a:prstGeom prst="rect">
            <a:avLst/>
          </a:prstGeom>
        </p:spPr>
      </p:pic>
      <p:pic>
        <p:nvPicPr>
          <p:cNvPr id="3" name="图片 2" descr="CPS"/>
          <p:cNvPicPr>
            <a:picLocks noChangeAspect="1"/>
          </p:cNvPicPr>
          <p:nvPr>
            <p:custDataLst>
              <p:tags r:id="rId7"/>
            </p:custDataLst>
          </p:nvPr>
        </p:nvPicPr>
        <p:blipFill>
          <a:blip r:embed="rId8"/>
          <a:srcRect l="2067" t="42099" r="16892" b="6216"/>
          <a:stretch>
            <a:fillRect/>
          </a:stretch>
        </p:blipFill>
        <p:spPr>
          <a:xfrm>
            <a:off x="1122680" y="3103245"/>
            <a:ext cx="10431145" cy="33210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a:stretch>
            <a:fillRect/>
          </a:stretch>
        </p:blipFill>
        <p:spPr>
          <a:xfrm>
            <a:off x="1377315" y="946150"/>
            <a:ext cx="9463405" cy="5846445"/>
          </a:xfrm>
          <a:prstGeom prst="rect">
            <a:avLst/>
          </a:prstGeom>
        </p:spPr>
      </p:pic>
      <p:sp>
        <p:nvSpPr>
          <p:cNvPr id="8" name="矩形 7"/>
          <p:cNvSpPr/>
          <p:nvPr>
            <p:custDataLst>
              <p:tags r:id="rId3"/>
            </p:custDataLst>
          </p:nvPr>
        </p:nvSpPr>
        <p:spPr>
          <a:xfrm>
            <a:off x="0" y="0"/>
            <a:ext cx="12192000" cy="82677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231140"/>
            <a:ext cx="7594600" cy="46166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无线路由传感器模型</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负载计算</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9298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125076"/>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5" imgW="114300" imgH="215900" progId="Equation.KSEE3">
                  <p:embed/>
                </p:oleObj>
              </mc:Choice>
              <mc:Fallback>
                <p:oleObj name="" r:id="rId5" imgW="114300" imgH="215900" progId="Equation.KSEE3">
                  <p:embed/>
                  <p:pic>
                    <p:nvPicPr>
                      <p:cNvPr id="0" name="对象 3">
                        <a:hlinkClick r:id="" action="ppaction://ole?verb=0"/>
                      </p:cNvPr>
                      <p:cNvPicPr/>
                      <p:nvPr/>
                    </p:nvPicPr>
                    <p:blipFill>
                      <a:blip r:embed="rId6"/>
                      <a:stretch>
                        <a:fillRect/>
                      </a:stretch>
                    </p:blipFill>
                    <p:spPr>
                      <a:xfrm>
                        <a:off x="6038850" y="3321050"/>
                        <a:ext cx="114300" cy="215900"/>
                      </a:xfrm>
                      <a:prstGeom prst="rect">
                        <a:avLst/>
                      </a:prstGeom>
                    </p:spPr>
                  </p:pic>
                </p:oleObj>
              </mc:Fallback>
            </mc:AlternateContent>
          </a:graphicData>
        </a:graphic>
      </p:graphicFrame>
      <p:sp>
        <p:nvSpPr>
          <p:cNvPr id="10" name="矩形 9"/>
          <p:cNvSpPr/>
          <p:nvPr>
            <p:custDataLst>
              <p:tags r:id="rId7"/>
            </p:custDataLst>
          </p:nvPr>
        </p:nvSpPr>
        <p:spPr>
          <a:xfrm>
            <a:off x="6759575" y="4660900"/>
            <a:ext cx="1481455" cy="32321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8"/>
            </p:custDataLst>
          </p:nvPr>
        </p:nvSpPr>
        <p:spPr>
          <a:xfrm>
            <a:off x="6414135" y="4984750"/>
            <a:ext cx="1471930" cy="34290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p:cNvPicPr>
            <a:picLocks noChangeAspect="1"/>
          </p:cNvPicPr>
          <p:nvPr>
            <p:custDataLst>
              <p:tags r:id="rId9"/>
            </p:custDataLst>
          </p:nvPr>
        </p:nvPicPr>
        <p:blipFill>
          <a:blip r:embed="rId10"/>
          <a:stretch>
            <a:fillRect/>
          </a:stretch>
        </p:blipFill>
        <p:spPr>
          <a:xfrm>
            <a:off x="4241165" y="5080000"/>
            <a:ext cx="238125" cy="247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8894856" cy="46166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无线路由传感器模型</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容量</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9" name="图片 8"/>
          <p:cNvPicPr>
            <a:picLocks noChangeAspect="1"/>
          </p:cNvPicPr>
          <p:nvPr>
            <p:custDataLst>
              <p:tags r:id="rId5"/>
            </p:custDataLst>
          </p:nvPr>
        </p:nvPicPr>
        <p:blipFill>
          <a:blip r:embed="rId6"/>
          <a:stretch>
            <a:fillRect/>
          </a:stretch>
        </p:blipFill>
        <p:spPr>
          <a:xfrm>
            <a:off x="676275" y="1888490"/>
            <a:ext cx="10605135" cy="3911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9077736" cy="46166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无线路由传感器模型</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占用、拥塞</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10" name="图片 9"/>
          <p:cNvPicPr>
            <a:picLocks noChangeAspect="1"/>
          </p:cNvPicPr>
          <p:nvPr>
            <p:custDataLst>
              <p:tags r:id="rId5"/>
            </p:custDataLst>
          </p:nvPr>
        </p:nvPicPr>
        <p:blipFill>
          <a:blip r:embed="rId6"/>
          <a:stretch>
            <a:fillRect/>
          </a:stretch>
        </p:blipFill>
        <p:spPr>
          <a:xfrm>
            <a:off x="1313180" y="1155065"/>
            <a:ext cx="9565005" cy="55518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custDataLst>
              <p:tags r:id="rId1"/>
            </p:custDataLst>
          </p:nvPr>
        </p:nvPicPr>
        <p:blipFill>
          <a:blip r:embed="rId2"/>
          <a:stretch>
            <a:fillRect/>
          </a:stretch>
        </p:blipFill>
        <p:spPr>
          <a:xfrm>
            <a:off x="431165" y="1162050"/>
            <a:ext cx="11330305" cy="5552440"/>
          </a:xfrm>
          <a:prstGeom prst="rect">
            <a:avLst/>
          </a:prstGeom>
        </p:spPr>
      </p:pic>
      <p:sp>
        <p:nvSpPr>
          <p:cNvPr id="8" name="矩形 7"/>
          <p:cNvSpPr/>
          <p:nvPr>
            <p:custDataLst>
              <p:tags r:id="rId3"/>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166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无线路由传感器模型</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负载重分配</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5" imgW="114300" imgH="215900" progId="Equation.KSEE3">
                  <p:embed/>
                </p:oleObj>
              </mc:Choice>
              <mc:Fallback>
                <p:oleObj name="" r:id="rId5" imgW="114300" imgH="215900" progId="Equation.KSEE3">
                  <p:embed/>
                  <p:pic>
                    <p:nvPicPr>
                      <p:cNvPr id="0" name="对象 3">
                        <a:hlinkClick r:id="" action="ppaction://ole?verb=0"/>
                      </p:cNvPr>
                      <p:cNvPicPr/>
                      <p:nvPr/>
                    </p:nvPicPr>
                    <p:blipFill>
                      <a:blip r:embed="rId6"/>
                      <a:stretch>
                        <a:fillRect/>
                      </a:stretch>
                    </p:blipFill>
                    <p:spPr>
                      <a:xfrm>
                        <a:off x="6038850" y="3321050"/>
                        <a:ext cx="114300" cy="215900"/>
                      </a:xfrm>
                      <a:prstGeom prst="rect">
                        <a:avLst/>
                      </a:prstGeom>
                    </p:spPr>
                  </p:pic>
                </p:oleObj>
              </mc:Fallback>
            </mc:AlternateContent>
          </a:graphicData>
        </a:graphic>
      </p:graphicFrame>
      <p:pic>
        <p:nvPicPr>
          <p:cNvPr id="6" name="图片 5"/>
          <p:cNvPicPr>
            <a:picLocks noChangeAspect="1"/>
          </p:cNvPicPr>
          <p:nvPr>
            <p:custDataLst>
              <p:tags r:id="rId7"/>
            </p:custDataLst>
          </p:nvPr>
        </p:nvPicPr>
        <p:blipFill>
          <a:blip r:embed="rId8"/>
          <a:stretch>
            <a:fillRect/>
          </a:stretch>
        </p:blipFill>
        <p:spPr>
          <a:xfrm>
            <a:off x="3225800" y="1779905"/>
            <a:ext cx="7049135" cy="1541145"/>
          </a:xfrm>
          <a:prstGeom prst="rect">
            <a:avLst/>
          </a:prstGeom>
        </p:spPr>
      </p:pic>
      <p:sp>
        <p:nvSpPr>
          <p:cNvPr id="10" name="矩形 9"/>
          <p:cNvSpPr/>
          <p:nvPr/>
        </p:nvSpPr>
        <p:spPr>
          <a:xfrm>
            <a:off x="7828280" y="4757420"/>
            <a:ext cx="2331720" cy="43180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矩形 10"/>
          <p:cNvSpPr/>
          <p:nvPr>
            <p:custDataLst>
              <p:tags r:id="rId9"/>
            </p:custDataLst>
          </p:nvPr>
        </p:nvSpPr>
        <p:spPr>
          <a:xfrm>
            <a:off x="9180830" y="5189220"/>
            <a:ext cx="2341245" cy="39941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三、弱相互依赖</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定义</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5466715" y="2746375"/>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5466715" y="2746375"/>
                        <a:ext cx="114300" cy="215900"/>
                      </a:xfrm>
                      <a:prstGeom prst="rect">
                        <a:avLst/>
                      </a:prstGeom>
                    </p:spPr>
                  </p:pic>
                </p:oleObj>
              </mc:Fallback>
            </mc:AlternateContent>
          </a:graphicData>
        </a:graphic>
      </p:graphicFrame>
      <p:graphicFrame>
        <p:nvGraphicFramePr>
          <p:cNvPr id="24" name="表格 23"/>
          <p:cNvGraphicFramePr/>
          <p:nvPr>
            <p:custDataLst>
              <p:tags r:id="rId5"/>
            </p:custDataLst>
          </p:nvPr>
        </p:nvGraphicFramePr>
        <p:xfrm>
          <a:off x="1410970" y="1914525"/>
          <a:ext cx="9348470" cy="2289810"/>
        </p:xfrm>
        <a:graphic>
          <a:graphicData uri="http://schemas.openxmlformats.org/drawingml/2006/table">
            <a:tbl>
              <a:tblPr firstRow="1" bandRow="1">
                <a:tableStyleId>{5C22544A-7EE6-4342-B048-85BDC9FD1C3A}</a:tableStyleId>
              </a:tblPr>
              <a:tblGrid>
                <a:gridCol w="1641475"/>
                <a:gridCol w="4097655"/>
                <a:gridCol w="3609340"/>
              </a:tblGrid>
              <a:tr h="447040">
                <a:tc>
                  <a:txBody>
                    <a:bodyPr/>
                    <a:lstStyle/>
                    <a:p>
                      <a:pPr algn="ctr">
                        <a:buNone/>
                      </a:pPr>
                      <a:endParaRPr lang="zh-CN" altLang="en-US" sz="1600"/>
                    </a:p>
                  </a:txBody>
                  <a:tcPr anchor="ctr"/>
                </a:tc>
                <a:tc>
                  <a:txBody>
                    <a:bodyPr/>
                    <a:lstStyle/>
                    <a:p>
                      <a:pPr algn="ctr">
                        <a:buNone/>
                      </a:pPr>
                      <a:r>
                        <a:rPr lang="zh-CN" altLang="en-US" sz="2000"/>
                        <a:t>强相互依赖</a:t>
                      </a:r>
                      <a:endParaRPr lang="zh-CN" altLang="en-US" sz="2000"/>
                    </a:p>
                  </a:txBody>
                  <a:tcPr anchor="ctr"/>
                </a:tc>
                <a:tc>
                  <a:txBody>
                    <a:bodyPr/>
                    <a:lstStyle/>
                    <a:p>
                      <a:pPr algn="ctr">
                        <a:buNone/>
                      </a:pPr>
                      <a:r>
                        <a:rPr lang="zh-CN" altLang="en-US" sz="2000"/>
                        <a:t>弱相互依赖</a:t>
                      </a:r>
                      <a:endParaRPr lang="zh-CN" altLang="en-US" sz="2000"/>
                    </a:p>
                  </a:txBody>
                  <a:tcPr anchor="ctr"/>
                </a:tc>
              </a:tr>
              <a:tr h="1395730">
                <a:tc>
                  <a:txBody>
                    <a:bodyPr/>
                    <a:lstStyle/>
                    <a:p>
                      <a:pPr algn="ctr">
                        <a:buNone/>
                      </a:pPr>
                      <a:r>
                        <a:rPr lang="zh-CN" altLang="en-US" sz="2000"/>
                        <a:t>传播</a:t>
                      </a:r>
                      <a:endParaRPr lang="zh-CN" altLang="en-US" sz="2000"/>
                    </a:p>
                  </a:txBody>
                  <a:tcPr anchor="ctr"/>
                </a:tc>
                <a:tc>
                  <a:txBody>
                    <a:bodyPr/>
                    <a:lstStyle/>
                    <a:p>
                      <a:pPr algn="ctr">
                        <a:buNone/>
                      </a:pPr>
                      <a:r>
                        <a:rPr lang="zh-CN" altLang="en-US" sz="2000"/>
                        <a:t>节点由于攻击或故障而停止运行，则其在相依网络中对应的相依节点</a:t>
                      </a:r>
                      <a:r>
                        <a:rPr lang="zh-CN" altLang="en-US" sz="2000">
                          <a:solidFill>
                            <a:srgbClr val="FF0000"/>
                          </a:solidFill>
                        </a:rPr>
                        <a:t>一定</a:t>
                      </a:r>
                      <a:r>
                        <a:rPr lang="zh-CN" altLang="en-US" sz="2000"/>
                        <a:t>也停止运行</a:t>
                      </a:r>
                      <a:endParaRPr lang="zh-CN" altLang="en-US" sz="2000"/>
                    </a:p>
                  </a:txBody>
                  <a:tcPr anchor="ctr"/>
                </a:tc>
                <a:tc>
                  <a:txBody>
                    <a:bodyPr/>
                    <a:lstStyle/>
                    <a:p>
                      <a:pPr algn="ctr">
                        <a:buNone/>
                      </a:pPr>
                      <a:r>
                        <a:rPr lang="zh-CN" altLang="en-US" sz="2000"/>
                        <a:t>节点的故障会以一定的</a:t>
                      </a:r>
                      <a:r>
                        <a:rPr lang="zh-CN" altLang="en-US" sz="2000">
                          <a:solidFill>
                            <a:srgbClr val="FF0000"/>
                          </a:solidFill>
                        </a:rPr>
                        <a:t>概率</a:t>
                      </a:r>
                      <a:r>
                        <a:rPr lang="zh-CN" altLang="en-US" sz="2000"/>
                        <a:t>传播到另一个网络中的节点</a:t>
                      </a:r>
                      <a:endParaRPr lang="zh-CN" altLang="en-US" sz="2000"/>
                    </a:p>
                  </a:txBody>
                  <a:tcPr anchor="ctr"/>
                </a:tc>
              </a:tr>
              <a:tr h="447040">
                <a:tc>
                  <a:txBody>
                    <a:bodyPr/>
                    <a:lstStyle/>
                    <a:p>
                      <a:pPr algn="ctr">
                        <a:buNone/>
                      </a:pPr>
                      <a:r>
                        <a:rPr lang="zh-CN" altLang="en-US" sz="2000"/>
                        <a:t>场景</a:t>
                      </a:r>
                      <a:endParaRPr lang="zh-CN" altLang="en-US" sz="2000"/>
                    </a:p>
                  </a:txBody>
                  <a:tcPr anchor="ctr"/>
                </a:tc>
                <a:tc>
                  <a:txBody>
                    <a:bodyPr/>
                    <a:lstStyle/>
                    <a:p>
                      <a:pPr algn="ctr">
                        <a:buNone/>
                      </a:pPr>
                      <a:r>
                        <a:rPr lang="zh-CN" altLang="en-US" sz="2000"/>
                        <a:t>强相互依赖通常发生在出现灾难时</a:t>
                      </a:r>
                      <a:endParaRPr lang="zh-CN" altLang="en-US" sz="2000"/>
                    </a:p>
                  </a:txBody>
                  <a:tcPr anchor="ctr"/>
                </a:tc>
                <a:tc>
                  <a:txBody>
                    <a:bodyPr/>
                    <a:lstStyle/>
                    <a:p>
                      <a:pPr algn="ctr">
                        <a:buNone/>
                      </a:pPr>
                      <a:r>
                        <a:rPr lang="zh-CN" altLang="en-US" sz="2000"/>
                        <a:t>某些故障场景</a:t>
                      </a:r>
                      <a:endParaRPr lang="zh-CN" altLang="en-US" sz="2000"/>
                    </a:p>
                  </a:txBody>
                  <a:tcPr anchor="ctr"/>
                </a:tc>
              </a:tr>
            </a:tbl>
          </a:graphicData>
        </a:graphic>
      </p:graphicFrame>
      <p:sp>
        <p:nvSpPr>
          <p:cNvPr id="3" name="文本框 2"/>
          <p:cNvSpPr txBox="1"/>
          <p:nvPr/>
        </p:nvSpPr>
        <p:spPr>
          <a:xfrm>
            <a:off x="1410970" y="4677410"/>
            <a:ext cx="9348470" cy="1476375"/>
          </a:xfrm>
          <a:prstGeom prst="rect">
            <a:avLst/>
          </a:prstGeom>
          <a:noFill/>
        </p:spPr>
        <p:txBody>
          <a:bodyPr wrap="square" rtlCol="0" anchor="t">
            <a:spAutoFit/>
          </a:bodyPr>
          <a:lstStyle/>
          <a:p>
            <a:r>
              <a:rPr lang="zh-CN" altLang="en-US">
                <a:sym typeface="+mn-ea"/>
              </a:rPr>
              <a:t>例如，电力通信网络中的电力节点依赖于通信节点，因为后者为前者提供控制。 然而，通信节点的故障可能不会导致相应电源节点的故障。 </a:t>
            </a:r>
            <a:endParaRPr lang="zh-CN" altLang="en-US">
              <a:sym typeface="+mn-ea"/>
            </a:endParaRPr>
          </a:p>
          <a:p>
            <a:endParaRPr lang="zh-CN" altLang="en-US">
              <a:sym typeface="+mn-ea"/>
            </a:endParaRPr>
          </a:p>
          <a:p>
            <a:r>
              <a:rPr lang="zh-CN" altLang="en-US">
                <a:sym typeface="+mn-ea"/>
              </a:rPr>
              <a:t>同样，电力-铁路供应链网络中的铁路节点故障可能会导致燃料煤炭缺乏，间接影响电网的功能，但并不一定是电力节点直接故障。</a:t>
            </a:r>
            <a:endParaRPr lang="zh-CN" altLang="en-US">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78359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87960"/>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三、弱相互依赖</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性质和假设</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980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81896"/>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sp>
        <p:nvSpPr>
          <p:cNvPr id="3" name="文本框 2"/>
          <p:cNvSpPr txBox="1"/>
          <p:nvPr/>
        </p:nvSpPr>
        <p:spPr>
          <a:xfrm>
            <a:off x="295910" y="1102995"/>
            <a:ext cx="5115560" cy="3406775"/>
          </a:xfrm>
          <a:prstGeom prst="rect">
            <a:avLst/>
          </a:prstGeom>
          <a:ln>
            <a:noFill/>
          </a:ln>
        </p:spPr>
        <p:style>
          <a:lnRef idx="3">
            <a:schemeClr val="accent1"/>
          </a:lnRef>
          <a:fillRef idx="0">
            <a:srgbClr val="FFFFFF"/>
          </a:fillRef>
          <a:effectRef idx="0">
            <a:srgbClr val="FFFFFF"/>
          </a:effectRef>
          <a:fontRef idx="minor">
            <a:schemeClr val="dk1"/>
          </a:fontRef>
        </p:style>
        <p:txBody>
          <a:bodyPr wrap="square" rtlCol="0" anchor="t">
            <a:noAutofit/>
          </a:bodyPr>
          <a:lstStyle/>
          <a:p>
            <a:r>
              <a:rPr lang="zh-CN" altLang="en-US" b="1" dirty="0"/>
              <a:t>(1)弱相互依赖的</a:t>
            </a:r>
            <a:r>
              <a:rPr lang="zh-CN" altLang="en-US" b="1" dirty="0">
                <a:solidFill>
                  <a:srgbClr val="FF0000"/>
                </a:solidFill>
              </a:rPr>
              <a:t>间接性</a:t>
            </a:r>
            <a:endParaRPr lang="zh-CN" altLang="en-US" b="1" dirty="0"/>
          </a:p>
          <a:p>
            <a:endParaRPr lang="zh-CN" altLang="en-US" dirty="0"/>
          </a:p>
          <a:p>
            <a:r>
              <a:rPr lang="zh-CN" altLang="en-US" dirty="0"/>
              <a:t>网络中节点的故障会间接影响其依赖网络的功能。 超载的传感器节点会先导致拥塞，而不直接发生故障。</a:t>
            </a:r>
            <a:endParaRPr lang="zh-CN" altLang="en-US" dirty="0"/>
          </a:p>
          <a:p>
            <a:endParaRPr lang="zh-CN" altLang="en-US" dirty="0"/>
          </a:p>
          <a:p>
            <a:r>
              <a:rPr lang="zh-CN" altLang="en-US" dirty="0"/>
              <a:t>此外，作者在弱相互依赖模型中考虑了时间因素。 </a:t>
            </a:r>
            <a:endParaRPr lang="zh-CN" altLang="en-US" dirty="0"/>
          </a:p>
          <a:p>
            <a:r>
              <a:rPr lang="zh-CN" altLang="en-US" dirty="0"/>
              <a:t>如果传感器节点发生故障，所连接的传输线的电力容量保持不变。 </a:t>
            </a:r>
            <a:endParaRPr lang="zh-CN" altLang="en-US" dirty="0"/>
          </a:p>
          <a:p>
            <a:r>
              <a:rPr lang="zh-CN" altLang="en-US" dirty="0"/>
              <a:t>如果</a:t>
            </a:r>
            <a:r>
              <a:rPr lang="zh-CN" altLang="en-US" dirty="0">
                <a:sym typeface="+mn-ea"/>
              </a:rPr>
              <a:t>传感器节点</a:t>
            </a:r>
            <a:r>
              <a:rPr lang="zh-CN" altLang="en-US" dirty="0"/>
              <a:t>运行正常，传感器节点可以通过监测电力节点来有效调整输电线路的容量。</a:t>
            </a:r>
            <a:endParaRPr lang="zh-CN" altLang="en-US" dirty="0"/>
          </a:p>
          <a:p>
            <a:endParaRPr lang="zh-CN" altLang="en-US" dirty="0"/>
          </a:p>
          <a:p>
            <a:endParaRPr lang="zh-CN" altLang="en-US" dirty="0"/>
          </a:p>
          <a:p>
            <a:endParaRPr lang="zh-CN" altLang="en-US" dirty="0"/>
          </a:p>
        </p:txBody>
      </p:sp>
      <p:sp>
        <p:nvSpPr>
          <p:cNvPr id="6" name="文本框 5"/>
          <p:cNvSpPr txBox="1"/>
          <p:nvPr/>
        </p:nvSpPr>
        <p:spPr>
          <a:xfrm>
            <a:off x="6861810" y="1102995"/>
            <a:ext cx="5099685" cy="3138170"/>
          </a:xfrm>
          <a:prstGeom prst="rect">
            <a:avLst/>
          </a:prstGeom>
          <a:ln>
            <a:noFill/>
          </a:ln>
        </p:spPr>
        <p:style>
          <a:lnRef idx="3">
            <a:schemeClr val="accent1"/>
          </a:lnRef>
          <a:fillRef idx="0">
            <a:srgbClr val="FFFFFF"/>
          </a:fillRef>
          <a:effectRef idx="0">
            <a:srgbClr val="FFFFFF"/>
          </a:effectRef>
          <a:fontRef idx="minor">
            <a:schemeClr val="dk1"/>
          </a:fontRef>
        </p:style>
        <p:txBody>
          <a:bodyPr wrap="square" rtlCol="0" anchor="t">
            <a:spAutoFit/>
          </a:bodyPr>
          <a:lstStyle/>
          <a:p>
            <a:r>
              <a:rPr lang="zh-CN" altLang="en-US" b="1" dirty="0">
                <a:sym typeface="+mn-ea"/>
              </a:rPr>
              <a:t>(2)弱相互依赖的相互依赖</a:t>
            </a:r>
            <a:r>
              <a:rPr lang="zh-CN" altLang="en-US" b="1" dirty="0">
                <a:solidFill>
                  <a:srgbClr val="FF0000"/>
                </a:solidFill>
                <a:sym typeface="+mn-ea"/>
              </a:rPr>
              <a:t>不对称性</a:t>
            </a:r>
            <a:endParaRPr lang="zh-CN" altLang="en-US" b="1" dirty="0"/>
          </a:p>
          <a:p>
            <a:endParaRPr lang="zh-CN" altLang="en-US" dirty="0"/>
          </a:p>
          <a:p>
            <a:r>
              <a:rPr lang="zh-CN" altLang="en-US" dirty="0">
                <a:sym typeface="+mn-ea"/>
              </a:rPr>
              <a:t>在现实中，不同网络中的节点可能不会以一对一的方式相互依赖。 例如，传感器节点可以由备用电池支持。 电网节点也由多个传感器轮流控制。</a:t>
            </a:r>
            <a:endParaRPr lang="zh-CN" altLang="en-US" dirty="0"/>
          </a:p>
          <a:p>
            <a:endParaRPr lang="zh-CN" altLang="en-US" dirty="0"/>
          </a:p>
          <a:p>
            <a:r>
              <a:rPr lang="zh-CN" altLang="en-US" dirty="0">
                <a:sym typeface="+mn-ea"/>
              </a:rPr>
              <a:t>由于现代基础设施系统的备份单元和应急管理计划的存在，也可以避免一些故障传播。 以智能电网为例。 如果电源节点发生故障，通信节点将由备用电池提供支持。 如果通信节点进一步发生故障，其对应的电力节点仍然工作。</a:t>
            </a:r>
            <a:endParaRPr lang="zh-CN" altLang="en-US" dirty="0">
              <a:sym typeface="+mn-ea"/>
            </a:endParaRPr>
          </a:p>
        </p:txBody>
      </p:sp>
      <p:sp>
        <p:nvSpPr>
          <p:cNvPr id="9" name="文本框 8"/>
          <p:cNvSpPr txBox="1"/>
          <p:nvPr/>
        </p:nvSpPr>
        <p:spPr>
          <a:xfrm>
            <a:off x="695325" y="5248910"/>
            <a:ext cx="10953115" cy="1476375"/>
          </a:xfrm>
          <a:prstGeom prst="rect">
            <a:avLst/>
          </a:prstGeom>
          <a:ln>
            <a:noFill/>
          </a:ln>
        </p:spPr>
        <p:style>
          <a:lnRef idx="3">
            <a:schemeClr val="accent1"/>
          </a:lnRef>
          <a:fillRef idx="0">
            <a:srgbClr val="FFFFFF"/>
          </a:fillRef>
          <a:effectRef idx="0">
            <a:srgbClr val="FFFFFF"/>
          </a:effectRef>
          <a:fontRef idx="minor">
            <a:schemeClr val="dk1"/>
          </a:fontRef>
        </p:style>
        <p:txBody>
          <a:bodyPr wrap="square" rtlCol="0" anchor="t">
            <a:spAutoFit/>
          </a:bodyPr>
          <a:lstStyle/>
          <a:p>
            <a:pPr algn="ctr"/>
            <a:r>
              <a:rPr lang="zh-CN" altLang="en-US" b="1" dirty="0">
                <a:sym typeface="+mn-ea"/>
              </a:rPr>
              <a:t>基于上述特点，弱相互依赖模型中的一些</a:t>
            </a:r>
            <a:r>
              <a:rPr lang="zh-CN" altLang="en-US" b="1" dirty="0">
                <a:solidFill>
                  <a:srgbClr val="FF0000"/>
                </a:solidFill>
                <a:sym typeface="+mn-ea"/>
              </a:rPr>
              <a:t>假设</a:t>
            </a:r>
            <a:r>
              <a:rPr lang="zh-CN" altLang="en-US" b="1" dirty="0">
                <a:sym typeface="+mn-ea"/>
              </a:rPr>
              <a:t>描述如下：</a:t>
            </a:r>
            <a:endParaRPr lang="zh-CN" altLang="en-US" b="1" dirty="0"/>
          </a:p>
          <a:p>
            <a:endParaRPr lang="zh-CN" altLang="en-US" b="1" dirty="0"/>
          </a:p>
          <a:p>
            <a:pPr marL="342900" indent="-342900">
              <a:buFont typeface="+mj-lt"/>
              <a:buAutoNum type="alphaUcPeriod"/>
            </a:pPr>
            <a:r>
              <a:rPr lang="zh-CN" altLang="en-US" dirty="0">
                <a:sym typeface="+mn-ea"/>
              </a:rPr>
              <a:t>传感器节点的通信能力影响电力容量，但不会直接导致相依的电力节点发生故障。</a:t>
            </a:r>
            <a:endParaRPr lang="zh-CN" altLang="en-US" dirty="0"/>
          </a:p>
          <a:p>
            <a:pPr marL="342900" indent="-342900">
              <a:buFont typeface="+mj-lt"/>
              <a:buAutoNum type="alphaUcPeriod"/>
            </a:pPr>
            <a:r>
              <a:rPr lang="zh-CN" altLang="en-US" dirty="0">
                <a:sym typeface="+mn-ea"/>
              </a:rPr>
              <a:t>当电力节点发生故障时，相依的传感器节点会因缺乏电源而发生故障，除了带有备用电池的传感器节点。</a:t>
            </a:r>
            <a:endParaRPr lang="zh-CN" altLang="en-US" dirty="0"/>
          </a:p>
          <a:p>
            <a:pPr marL="342900" indent="-342900">
              <a:buFont typeface="+mj-lt"/>
              <a:buAutoNum type="alphaUcPeriod"/>
            </a:pPr>
            <a:r>
              <a:rPr lang="zh-CN" altLang="en-US" dirty="0">
                <a:sym typeface="+mn-ea"/>
              </a:rPr>
              <a:t>一个传感器节点可以控制单个或多个电力节点，但其依赖的电力节点数量为</a:t>
            </a:r>
            <a:r>
              <a:rPr lang="en-US" altLang="zh-CN" dirty="0">
                <a:sym typeface="+mn-ea"/>
              </a:rPr>
              <a:t> </a:t>
            </a:r>
            <a:r>
              <a:rPr lang="zh-CN" altLang="en-US" dirty="0">
                <a:sym typeface="+mn-ea"/>
              </a:rPr>
              <a:t>1</a:t>
            </a:r>
            <a:endParaRPr lang="zh-CN" altLang="en-US" dirty="0">
              <a:sym typeface="+mn-ea"/>
            </a:endParaRPr>
          </a:p>
        </p:txBody>
      </p:sp>
      <p:sp>
        <p:nvSpPr>
          <p:cNvPr id="10" name="对角圆角矩形 9"/>
          <p:cNvSpPr/>
          <p:nvPr/>
        </p:nvSpPr>
        <p:spPr>
          <a:xfrm>
            <a:off x="123190" y="984885"/>
            <a:ext cx="5282565" cy="3352165"/>
          </a:xfrm>
          <a:prstGeom prst="round2DiagRect">
            <a:avLst/>
          </a:prstGeom>
          <a:noFill/>
          <a:ln w="28575"/>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对角圆角矩形 10"/>
          <p:cNvSpPr/>
          <p:nvPr>
            <p:custDataLst>
              <p:tags r:id="rId5"/>
            </p:custDataLst>
          </p:nvPr>
        </p:nvSpPr>
        <p:spPr>
          <a:xfrm flipH="1">
            <a:off x="6659245" y="962660"/>
            <a:ext cx="5282565" cy="3373755"/>
          </a:xfrm>
          <a:prstGeom prst="round2DiagRect">
            <a:avLst/>
          </a:prstGeom>
          <a:noFill/>
          <a:ln w="28575"/>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圆角矩形 13"/>
          <p:cNvSpPr/>
          <p:nvPr>
            <p:custDataLst>
              <p:tags r:id="rId6"/>
            </p:custDataLst>
          </p:nvPr>
        </p:nvSpPr>
        <p:spPr>
          <a:xfrm flipH="1">
            <a:off x="532130" y="5181600"/>
            <a:ext cx="11116310" cy="1603375"/>
          </a:xfrm>
          <a:prstGeom prst="roundRect">
            <a:avLst/>
          </a:prstGeom>
          <a:noFill/>
          <a:ln w="28575"/>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5" name="直接箭头连接符 14"/>
          <p:cNvCxnSpPr/>
          <p:nvPr/>
        </p:nvCxnSpPr>
        <p:spPr>
          <a:xfrm>
            <a:off x="5245735" y="4227830"/>
            <a:ext cx="793115" cy="953770"/>
          </a:xfrm>
          <a:prstGeom prst="straightConnector1">
            <a:avLst/>
          </a:prstGeom>
          <a:ln w="28575">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16" name="直接箭头连接符 15"/>
          <p:cNvCxnSpPr/>
          <p:nvPr>
            <p:custDataLst>
              <p:tags r:id="rId7"/>
            </p:custDataLst>
          </p:nvPr>
        </p:nvCxnSpPr>
        <p:spPr>
          <a:xfrm flipH="1">
            <a:off x="6038850" y="4230370"/>
            <a:ext cx="793115" cy="953770"/>
          </a:xfrm>
          <a:prstGeom prst="straightConnector1">
            <a:avLst/>
          </a:prstGeom>
          <a:ln w="28575">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78295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87960"/>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三、弱相互依赖</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建模</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980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81896"/>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10" name="图片 9"/>
          <p:cNvPicPr>
            <a:picLocks noChangeAspect="1"/>
          </p:cNvPicPr>
          <p:nvPr>
            <p:custDataLst>
              <p:tags r:id="rId5"/>
            </p:custDataLst>
          </p:nvPr>
        </p:nvPicPr>
        <p:blipFill>
          <a:blip r:embed="rId6"/>
          <a:stretch>
            <a:fillRect/>
          </a:stretch>
        </p:blipFill>
        <p:spPr>
          <a:xfrm>
            <a:off x="637540" y="1043305"/>
            <a:ext cx="10916285" cy="56597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361696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645920" y="1284352"/>
            <a:ext cx="9530227" cy="4703522"/>
          </a:xfrm>
          <a:prstGeom prst="roundRect">
            <a:avLst>
              <a:gd name="adj" fmla="val 4273"/>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4545965" y="1559560"/>
            <a:ext cx="5304155" cy="4154170"/>
          </a:xfrm>
          <a:prstGeom prst="rect">
            <a:avLst/>
          </a:prstGeom>
        </p:spPr>
        <p:txBody>
          <a:bodyPr wrap="square">
            <a:spAutoFit/>
          </a:bodyPr>
          <a:lstStyle/>
          <a:p>
            <a:pPr lvl="0" algn="just">
              <a:spcAft>
                <a:spcPts val="0"/>
              </a:spcAft>
            </a:pP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、介绍</a:t>
            </a:r>
            <a:endParaRPr lang="en-US" altLang="zh-CN" sz="2400" kern="100" dirty="0">
              <a:latin typeface="+mn-ea"/>
              <a:cs typeface="Times New Roman" panose="02020603050405020304" pitchFamily="18" charset="0"/>
            </a:endParaRPr>
          </a:p>
          <a:p>
            <a:pPr lvl="0" algn="just">
              <a:spcAft>
                <a:spcPts val="0"/>
              </a:spcAft>
            </a:pPr>
            <a:endParaRPr lang="en-US" altLang="zh-CN" sz="2400" kern="100" dirty="0">
              <a:effectLst/>
              <a:latin typeface="+mn-ea"/>
              <a:cs typeface="Times New Roman" panose="02020603050405020304" pitchFamily="18" charset="0"/>
            </a:endParaRPr>
          </a:p>
          <a:p>
            <a:pPr lvl="0" algn="just">
              <a:spcAft>
                <a:spcPts val="0"/>
              </a:spcAft>
            </a:pP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Cyber-Physical System</a:t>
            </a:r>
            <a:r>
              <a:rPr lang="zh-CN" altLang="en-US" sz="2400" kern="100" dirty="0">
                <a:latin typeface="+mn-ea"/>
                <a:cs typeface="Times New Roman" panose="02020603050405020304" pitchFamily="18" charset="0"/>
              </a:rPr>
              <a:t>建模</a:t>
            </a:r>
            <a:endParaRPr lang="zh-CN" altLang="en-US" sz="2400" kern="100" dirty="0">
              <a:latin typeface="+mn-ea"/>
              <a:cs typeface="Times New Roman" panose="02020603050405020304" pitchFamily="18" charset="0"/>
            </a:endParaRPr>
          </a:p>
          <a:p>
            <a:pPr lvl="0" algn="just">
              <a:spcAft>
                <a:spcPts val="0"/>
              </a:spcAft>
            </a:pPr>
            <a:endParaRPr lang="zh-CN" altLang="en-US" sz="2400" kern="100" dirty="0">
              <a:latin typeface="+mn-ea"/>
              <a:cs typeface="Times New Roman" panose="02020603050405020304" pitchFamily="18" charset="0"/>
            </a:endParaRPr>
          </a:p>
          <a:p>
            <a:pPr lvl="0" algn="just">
              <a:spcAft>
                <a:spcPts val="0"/>
              </a:spcAft>
            </a:pPr>
            <a:r>
              <a:rPr lang="en-US" altLang="zh-CN" sz="2400" kern="100" dirty="0">
                <a:latin typeface="+mn-ea"/>
                <a:cs typeface="Times New Roman" panose="02020603050405020304" pitchFamily="18" charset="0"/>
              </a:rPr>
              <a:t>3</a:t>
            </a:r>
            <a:r>
              <a:rPr lang="zh-CN" altLang="en-US" sz="2400" kern="100" dirty="0">
                <a:latin typeface="+mn-ea"/>
                <a:cs typeface="Times New Roman" panose="02020603050405020304" pitchFamily="18" charset="0"/>
              </a:rPr>
              <a:t>、弱相互依赖性</a:t>
            </a:r>
            <a:endParaRPr lang="zh-CN" altLang="en-US" sz="2400" kern="100" dirty="0">
              <a:latin typeface="+mn-ea"/>
              <a:cs typeface="Times New Roman" panose="02020603050405020304" pitchFamily="18" charset="0"/>
            </a:endParaRPr>
          </a:p>
          <a:p>
            <a:pPr lvl="0" algn="just">
              <a:spcAft>
                <a:spcPts val="0"/>
              </a:spcAft>
            </a:pPr>
            <a:endParaRPr lang="zh-CN" altLang="en-US" sz="2400" kern="100" dirty="0">
              <a:latin typeface="+mn-ea"/>
              <a:cs typeface="Times New Roman" panose="02020603050405020304" pitchFamily="18" charset="0"/>
            </a:endParaRPr>
          </a:p>
          <a:p>
            <a:pPr lvl="0" algn="just">
              <a:spcAft>
                <a:spcPts val="0"/>
              </a:spcAft>
            </a:pPr>
            <a:r>
              <a:rPr lang="en-US" altLang="zh-CN" sz="2400" kern="100" dirty="0">
                <a:latin typeface="+mn-ea"/>
                <a:cs typeface="Times New Roman" panose="02020603050405020304" pitchFamily="18" charset="0"/>
              </a:rPr>
              <a:t>4</a:t>
            </a:r>
            <a:r>
              <a:rPr lang="zh-CN" altLang="en-US" sz="2400" kern="100" dirty="0">
                <a:latin typeface="+mn-ea"/>
                <a:cs typeface="Times New Roman" panose="02020603050405020304" pitchFamily="18" charset="0"/>
              </a:rPr>
              <a:t>、故障分析</a:t>
            </a:r>
            <a:endParaRPr lang="zh-CN" altLang="en-US" sz="2400" kern="100" dirty="0">
              <a:latin typeface="+mn-ea"/>
              <a:cs typeface="Times New Roman" panose="02020603050405020304" pitchFamily="18" charset="0"/>
            </a:endParaRPr>
          </a:p>
          <a:p>
            <a:pPr lvl="0" algn="just">
              <a:spcAft>
                <a:spcPts val="0"/>
              </a:spcAft>
            </a:pPr>
            <a:endParaRPr lang="zh-CN" altLang="en-US" sz="2400" kern="100" dirty="0">
              <a:latin typeface="+mn-ea"/>
              <a:cs typeface="Times New Roman" panose="02020603050405020304" pitchFamily="18" charset="0"/>
            </a:endParaRPr>
          </a:p>
          <a:p>
            <a:pPr lvl="0" algn="just">
              <a:spcAft>
                <a:spcPts val="0"/>
              </a:spcAft>
            </a:pPr>
            <a:r>
              <a:rPr lang="en-US" altLang="zh-CN" sz="2400" kern="100" dirty="0">
                <a:latin typeface="+mn-ea"/>
                <a:cs typeface="Times New Roman" panose="02020603050405020304" pitchFamily="18" charset="0"/>
              </a:rPr>
              <a:t>5</a:t>
            </a:r>
            <a:r>
              <a:rPr lang="zh-CN" altLang="en-US" sz="2400" kern="100" dirty="0">
                <a:latin typeface="+mn-ea"/>
                <a:cs typeface="Times New Roman" panose="02020603050405020304" pitchFamily="18" charset="0"/>
              </a:rPr>
              <a:t>、鲁棒性改进策略</a:t>
            </a:r>
            <a:endParaRPr lang="zh-CN" altLang="en-US" sz="2400" kern="100" dirty="0">
              <a:latin typeface="+mn-ea"/>
              <a:cs typeface="Times New Roman" panose="02020603050405020304" pitchFamily="18" charset="0"/>
            </a:endParaRPr>
          </a:p>
          <a:p>
            <a:pPr lvl="0" algn="just">
              <a:spcAft>
                <a:spcPts val="0"/>
              </a:spcAft>
            </a:pPr>
            <a:endParaRPr lang="zh-CN" altLang="en-US" sz="2400" kern="100" dirty="0">
              <a:latin typeface="+mn-ea"/>
              <a:cs typeface="Times New Roman" panose="02020603050405020304" pitchFamily="18" charset="0"/>
            </a:endParaRPr>
          </a:p>
          <a:p>
            <a:pPr lvl="0" algn="just">
              <a:spcAft>
                <a:spcPts val="0"/>
              </a:spcAft>
            </a:pPr>
            <a:r>
              <a:rPr lang="en-US" altLang="zh-CN" sz="2400" kern="100" dirty="0">
                <a:latin typeface="+mn-ea"/>
                <a:cs typeface="Times New Roman" panose="02020603050405020304" pitchFamily="18" charset="0"/>
              </a:rPr>
              <a:t>6</a:t>
            </a:r>
            <a:r>
              <a:rPr lang="zh-CN" altLang="en-US" sz="2400" kern="100" dirty="0">
                <a:latin typeface="+mn-ea"/>
                <a:cs typeface="Times New Roman" panose="02020603050405020304" pitchFamily="18" charset="0"/>
              </a:rPr>
              <a:t>、实验分析</a:t>
            </a:r>
            <a:endParaRPr lang="zh-CN" altLang="en-US" sz="2400" kern="100" dirty="0">
              <a:latin typeface="+mn-ea"/>
              <a:cs typeface="Times New Roman" panose="02020603050405020304" pitchFamily="18" charset="0"/>
            </a:endParaRPr>
          </a:p>
        </p:txBody>
      </p:sp>
      <p:sp>
        <p:nvSpPr>
          <p:cNvPr id="2" name="文本框 1"/>
          <p:cNvSpPr txBox="1"/>
          <p:nvPr/>
        </p:nvSpPr>
        <p:spPr>
          <a:xfrm>
            <a:off x="2199494" y="1810534"/>
            <a:ext cx="889146" cy="3784600"/>
          </a:xfrm>
          <a:prstGeom prst="rect">
            <a:avLst/>
          </a:prstGeom>
          <a:noFill/>
        </p:spPr>
        <p:txBody>
          <a:bodyPr wrap="square" rtlCol="0">
            <a:spAutoFit/>
          </a:bodyPr>
          <a:lstStyle/>
          <a:p>
            <a:r>
              <a:rPr lang="zh-CN" altLang="en-US" sz="6000" b="1" dirty="0">
                <a:solidFill>
                  <a:srgbClr val="2F5597"/>
                </a:solidFill>
                <a:latin typeface="微软雅黑" panose="020B0503020204020204" pitchFamily="34" charset="-122"/>
                <a:ea typeface="微软雅黑" panose="020B0503020204020204" pitchFamily="34" charset="-122"/>
              </a:rPr>
              <a:t>文章结构</a:t>
            </a:r>
            <a:endParaRPr lang="zh-CN" altLang="en-US" sz="6000" b="1" dirty="0">
              <a:solidFill>
                <a:srgbClr val="2F559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1024255" y="847725"/>
            <a:ext cx="9972675" cy="6010275"/>
          </a:xfrm>
          <a:prstGeom prst="rect">
            <a:avLst/>
          </a:prstGeom>
        </p:spPr>
      </p:pic>
      <p:sp>
        <p:nvSpPr>
          <p:cNvPr id="8" name="矩形 7"/>
          <p:cNvSpPr/>
          <p:nvPr>
            <p:custDataLst>
              <p:tags r:id="rId3"/>
            </p:custDataLst>
          </p:nvPr>
        </p:nvSpPr>
        <p:spPr>
          <a:xfrm>
            <a:off x="0" y="0"/>
            <a:ext cx="12192000" cy="81470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2203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三、弱相互依赖</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建模</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821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46" y="1142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5" imgW="114300" imgH="215900" progId="Equation.KSEE3">
                  <p:embed/>
                </p:oleObj>
              </mc:Choice>
              <mc:Fallback>
                <p:oleObj name="" r:id="rId5" imgW="114300" imgH="215900" progId="Equation.KSEE3">
                  <p:embed/>
                  <p:pic>
                    <p:nvPicPr>
                      <p:cNvPr id="0" name="对象 3">
                        <a:hlinkClick r:id="" action="ppaction://ole?verb=0"/>
                      </p:cNvPr>
                      <p:cNvPicPr/>
                      <p:nvPr/>
                    </p:nvPicPr>
                    <p:blipFill>
                      <a:blip r:embed="rId6"/>
                      <a:stretch>
                        <a:fillRect/>
                      </a:stretch>
                    </p:blipFill>
                    <p:spPr>
                      <a:xfrm>
                        <a:off x="6038850" y="3321050"/>
                        <a:ext cx="114300" cy="215900"/>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1470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2203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三、弱相互依赖</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建模</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821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1142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9" name="图片 8"/>
          <p:cNvPicPr>
            <a:picLocks noChangeAspect="1"/>
          </p:cNvPicPr>
          <p:nvPr>
            <p:custDataLst>
              <p:tags r:id="rId5"/>
            </p:custDataLst>
          </p:nvPr>
        </p:nvPicPr>
        <p:blipFill>
          <a:blip r:embed="rId6"/>
          <a:stretch>
            <a:fillRect/>
          </a:stretch>
        </p:blipFill>
        <p:spPr>
          <a:xfrm>
            <a:off x="676275" y="988060"/>
            <a:ext cx="10880090" cy="56934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78359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87960"/>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三、弱相互依赖</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基于欧氏距离的耦合</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980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81896"/>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3" name="图片 2"/>
          <p:cNvPicPr>
            <a:picLocks noChangeAspect="1"/>
          </p:cNvPicPr>
          <p:nvPr>
            <p:custDataLst>
              <p:tags r:id="rId5"/>
            </p:custDataLst>
          </p:nvPr>
        </p:nvPicPr>
        <p:blipFill>
          <a:blip r:embed="rId6"/>
          <a:stretch>
            <a:fillRect/>
          </a:stretch>
        </p:blipFill>
        <p:spPr>
          <a:xfrm>
            <a:off x="1252220" y="1049020"/>
            <a:ext cx="9687560" cy="57061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四、故障分析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故障情形</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10" name="图片 9" descr="故障场景"/>
          <p:cNvPicPr>
            <a:picLocks noChangeAspect="1"/>
          </p:cNvPicPr>
          <p:nvPr/>
        </p:nvPicPr>
        <p:blipFill>
          <a:blip r:embed="rId5"/>
          <a:stretch>
            <a:fillRect/>
          </a:stretch>
        </p:blipFill>
        <p:spPr>
          <a:xfrm>
            <a:off x="-259715" y="1884045"/>
            <a:ext cx="13252450" cy="3410585"/>
          </a:xfrm>
          <a:prstGeom prst="rect">
            <a:avLst/>
          </a:prstGeom>
        </p:spPr>
      </p:pic>
      <p:sp>
        <p:nvSpPr>
          <p:cNvPr id="11" name="矩形 10"/>
          <p:cNvSpPr/>
          <p:nvPr/>
        </p:nvSpPr>
        <p:spPr>
          <a:xfrm>
            <a:off x="7521575" y="2334260"/>
            <a:ext cx="4589145" cy="2520950"/>
          </a:xfrm>
          <a:prstGeom prst="rect">
            <a:avLst/>
          </a:prstGeom>
          <a:noFill/>
          <a:ln w="28575">
            <a:solidFill>
              <a:srgbClr val="92D050"/>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8376920" y="5397500"/>
            <a:ext cx="2787650" cy="1014730"/>
          </a:xfrm>
          <a:prstGeom prst="rect">
            <a:avLst/>
          </a:prstGeom>
          <a:noFill/>
        </p:spPr>
        <p:txBody>
          <a:bodyPr wrap="square" rtlCol="0">
            <a:spAutoFit/>
          </a:bodyPr>
          <a:lstStyle/>
          <a:p>
            <a:r>
              <a:rPr lang="zh-CN" altLang="en-US" sz="2000">
                <a:solidFill>
                  <a:srgbClr val="00B050"/>
                </a:solidFill>
              </a:rPr>
              <a:t>通过控制不同模拟手段</a:t>
            </a:r>
            <a:endParaRPr lang="zh-CN" altLang="en-US" sz="2000">
              <a:solidFill>
                <a:srgbClr val="00B050"/>
              </a:solidFill>
            </a:endParaRPr>
          </a:p>
          <a:p>
            <a:r>
              <a:rPr lang="zh-CN" altLang="en-US" sz="2000">
                <a:solidFill>
                  <a:srgbClr val="00B050"/>
                </a:solidFill>
              </a:rPr>
              <a:t>删除相同数量的节点</a:t>
            </a:r>
            <a:endParaRPr lang="zh-CN" altLang="en-US" sz="2000">
              <a:solidFill>
                <a:srgbClr val="00B050"/>
              </a:solidFill>
            </a:endParaRPr>
          </a:p>
          <a:p>
            <a:r>
              <a:rPr lang="zh-CN" altLang="en-US" sz="2000">
                <a:solidFill>
                  <a:srgbClr val="00B050"/>
                </a:solidFill>
                <a:sym typeface="+mn-ea"/>
              </a:rPr>
              <a:t>来对比结果</a:t>
            </a:r>
            <a:endParaRPr lang="zh-CN" altLang="en-US" sz="200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四、故障分析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空间局部攻击</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6" name="图片 5"/>
          <p:cNvPicPr>
            <a:picLocks noChangeAspect="1"/>
          </p:cNvPicPr>
          <p:nvPr>
            <p:custDataLst>
              <p:tags r:id="rId5"/>
            </p:custDataLst>
          </p:nvPr>
        </p:nvPicPr>
        <p:blipFill>
          <a:blip r:embed="rId6"/>
          <a:stretch>
            <a:fillRect/>
          </a:stretch>
        </p:blipFill>
        <p:spPr>
          <a:xfrm>
            <a:off x="676275" y="1257935"/>
            <a:ext cx="10858500" cy="52673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级联"/>
          <p:cNvPicPr>
            <a:picLocks noChangeAspect="1"/>
          </p:cNvPicPr>
          <p:nvPr/>
        </p:nvPicPr>
        <p:blipFill>
          <a:blip r:embed="rId1"/>
          <a:stretch>
            <a:fillRect/>
          </a:stretch>
        </p:blipFill>
        <p:spPr>
          <a:xfrm>
            <a:off x="84455" y="873125"/>
            <a:ext cx="12192000" cy="5984875"/>
          </a:xfrm>
          <a:prstGeom prst="rect">
            <a:avLst/>
          </a:prstGeom>
        </p:spPr>
      </p:pic>
      <p:sp>
        <p:nvSpPr>
          <p:cNvPr id="8" name="矩形 7"/>
          <p:cNvSpPr/>
          <p:nvPr>
            <p:custDataLst>
              <p:tags r:id="rId2"/>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四、故障分析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级联</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4" imgW="114300" imgH="215900" progId="Equation.KSEE3">
                  <p:embed/>
                </p:oleObj>
              </mc:Choice>
              <mc:Fallback>
                <p:oleObj name="" r:id="rId4" imgW="114300" imgH="215900" progId="Equation.KSEE3">
                  <p:embed/>
                  <p:pic>
                    <p:nvPicPr>
                      <p:cNvPr id="0" name="对象 3">
                        <a:hlinkClick r:id="" action="ppaction://ole?verb=0"/>
                      </p:cNvPr>
                      <p:cNvPicPr/>
                      <p:nvPr/>
                    </p:nvPicPr>
                    <p:blipFill>
                      <a:blip r:embed="rId5"/>
                      <a:stretch>
                        <a:fillRect/>
                      </a:stretch>
                    </p:blipFill>
                    <p:spPr>
                      <a:xfrm>
                        <a:off x="6038850" y="3321050"/>
                        <a:ext cx="114300" cy="215900"/>
                      </a:xfrm>
                      <a:prstGeom prst="rect">
                        <a:avLst/>
                      </a:prstGeom>
                    </p:spPr>
                  </p:pic>
                </p:oleObj>
              </mc:Fallback>
            </mc:AlternateContent>
          </a:graphicData>
        </a:graphic>
      </p:graphicFrame>
      <p:sp>
        <p:nvSpPr>
          <p:cNvPr id="10" name="文本框 9"/>
          <p:cNvSpPr txBox="1"/>
          <p:nvPr/>
        </p:nvSpPr>
        <p:spPr>
          <a:xfrm>
            <a:off x="164465" y="4076700"/>
            <a:ext cx="3973830" cy="2391410"/>
          </a:xfrm>
          <a:prstGeom prst="rect">
            <a:avLst/>
          </a:prstGeom>
          <a:noFill/>
        </p:spPr>
        <p:txBody>
          <a:bodyPr wrap="square" rtlCol="0">
            <a:noAutofit/>
          </a:bodyPr>
          <a:lstStyle/>
          <a:p>
            <a:r>
              <a:rPr lang="zh-CN" altLang="en-US" dirty="0"/>
              <a:t>网格中的某些节点由于故障而被删除，这可能会导致级联故障。 由于相互依赖性，传感器网络中的某些节点可能会因缺乏电源而发生故障。 与此同时，由于缺乏传感器系统的控制，一些电力节点过载。 这样，故障传播的过程就会一直持续下去，直到没有节点移除和过载为止。 故障扩散流程图如右图</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五、鲁棒性改进策略</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11" name="图片 10" descr="鲁棒性改进"/>
          <p:cNvPicPr>
            <a:picLocks noChangeAspect="1"/>
          </p:cNvPicPr>
          <p:nvPr>
            <p:custDataLst>
              <p:tags r:id="rId5"/>
            </p:custDataLst>
          </p:nvPr>
        </p:nvPicPr>
        <p:blipFill>
          <a:blip r:embed="rId6"/>
          <a:stretch>
            <a:fillRect/>
          </a:stretch>
        </p:blipFill>
        <p:spPr>
          <a:xfrm>
            <a:off x="-206375" y="1504950"/>
            <a:ext cx="12625070" cy="4719955"/>
          </a:xfrm>
          <a:prstGeom prst="rect">
            <a:avLst/>
          </a:prstGeom>
        </p:spPr>
      </p:pic>
      <p:cxnSp>
        <p:nvCxnSpPr>
          <p:cNvPr id="6" name="直接箭头连接符 5"/>
          <p:cNvCxnSpPr/>
          <p:nvPr/>
        </p:nvCxnSpPr>
        <p:spPr>
          <a:xfrm flipV="1">
            <a:off x="6115050" y="3239770"/>
            <a:ext cx="1114425" cy="352425"/>
          </a:xfrm>
          <a:prstGeom prst="straightConnector1">
            <a:avLst/>
          </a:prstGeom>
          <a:ln w="31750" cap="rnd">
            <a:solidFill>
              <a:srgbClr val="92D050"/>
            </a:solidFill>
            <a:prstDash val="sysDot"/>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五、鲁棒性改进策略</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关键节点保护</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3" name="图片 2"/>
          <p:cNvPicPr>
            <a:picLocks noChangeAspect="1"/>
          </p:cNvPicPr>
          <p:nvPr>
            <p:custDataLst>
              <p:tags r:id="rId5"/>
            </p:custDataLst>
          </p:nvPr>
        </p:nvPicPr>
        <p:blipFill>
          <a:blip r:embed="rId6"/>
          <a:stretch>
            <a:fillRect/>
          </a:stretch>
        </p:blipFill>
        <p:spPr>
          <a:xfrm>
            <a:off x="464820" y="1623695"/>
            <a:ext cx="11372850" cy="42437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五、鲁棒性改进策略</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关键节点保护</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6" name="图片 5"/>
          <p:cNvPicPr>
            <a:picLocks noChangeAspect="1"/>
          </p:cNvPicPr>
          <p:nvPr>
            <p:custDataLst>
              <p:tags r:id="rId5"/>
            </p:custDataLst>
          </p:nvPr>
        </p:nvPicPr>
        <p:blipFill>
          <a:blip r:embed="rId6"/>
          <a:stretch>
            <a:fillRect/>
          </a:stretch>
        </p:blipFill>
        <p:spPr>
          <a:xfrm>
            <a:off x="516890" y="1236345"/>
            <a:ext cx="11158220" cy="52419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五、鲁棒性改进策略</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11" name="图片 10" descr="鲁棒性改进"/>
          <p:cNvPicPr>
            <a:picLocks noChangeAspect="1"/>
          </p:cNvPicPr>
          <p:nvPr/>
        </p:nvPicPr>
        <p:blipFill>
          <a:blip r:embed="rId5"/>
          <a:stretch>
            <a:fillRect/>
          </a:stretch>
        </p:blipFill>
        <p:spPr>
          <a:xfrm>
            <a:off x="-206375" y="1412875"/>
            <a:ext cx="12625070" cy="4719955"/>
          </a:xfrm>
          <a:prstGeom prst="rect">
            <a:avLst/>
          </a:prstGeom>
        </p:spPr>
      </p:pic>
      <p:cxnSp>
        <p:nvCxnSpPr>
          <p:cNvPr id="6" name="直接箭头连接符 5"/>
          <p:cNvCxnSpPr/>
          <p:nvPr>
            <p:custDataLst>
              <p:tags r:id="rId6"/>
            </p:custDataLst>
          </p:nvPr>
        </p:nvCxnSpPr>
        <p:spPr>
          <a:xfrm flipV="1">
            <a:off x="6115050" y="3184525"/>
            <a:ext cx="1114425" cy="352425"/>
          </a:xfrm>
          <a:prstGeom prst="straightConnector1">
            <a:avLst/>
          </a:prstGeom>
          <a:ln w="31750" cap="rnd">
            <a:solidFill>
              <a:srgbClr val="92D050"/>
            </a:solidFill>
            <a:prstDash val="sysDot"/>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1084" y="436429"/>
            <a:ext cx="358622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一、介绍</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背景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330181"/>
            <a:ext cx="700966" cy="700966"/>
          </a:xfrm>
          <a:prstGeom prst="rect">
            <a:avLst/>
          </a:prstGeom>
        </p:spPr>
      </p:pic>
      <p:pic>
        <p:nvPicPr>
          <p:cNvPr id="12" name="图片 11" descr="背景"/>
          <p:cNvPicPr>
            <a:picLocks noChangeAspect="1"/>
          </p:cNvPicPr>
          <p:nvPr/>
        </p:nvPicPr>
        <p:blipFill>
          <a:blip r:embed="rId4"/>
          <a:stretch>
            <a:fillRect/>
          </a:stretch>
        </p:blipFill>
        <p:spPr>
          <a:xfrm>
            <a:off x="-206375" y="1934210"/>
            <a:ext cx="12709525" cy="37109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五、鲁棒性改进策略</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弱相互依赖调整</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pic>
        <p:nvPicPr>
          <p:cNvPr id="6" name="图片 5"/>
          <p:cNvPicPr>
            <a:picLocks noChangeAspect="1"/>
          </p:cNvPicPr>
          <p:nvPr>
            <p:custDataLst>
              <p:tags r:id="rId5"/>
            </p:custDataLst>
          </p:nvPr>
        </p:nvPicPr>
        <p:blipFill>
          <a:blip r:embed="rId6"/>
          <a:stretch>
            <a:fillRect/>
          </a:stretch>
        </p:blipFill>
        <p:spPr>
          <a:xfrm>
            <a:off x="988695" y="1242695"/>
            <a:ext cx="10333355" cy="52711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7461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695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五、鲁棒性改进策略</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弱相互依赖调整</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313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634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sp>
        <p:nvSpPr>
          <p:cNvPr id="3" name="文本框 2"/>
          <p:cNvSpPr txBox="1"/>
          <p:nvPr/>
        </p:nvSpPr>
        <p:spPr>
          <a:xfrm>
            <a:off x="340995" y="1064260"/>
            <a:ext cx="5321300" cy="2030095"/>
          </a:xfrm>
          <a:prstGeom prst="rect">
            <a:avLst/>
          </a:prstGeom>
          <a:ln cap="rnd">
            <a:noFill/>
          </a:ln>
        </p:spPr>
        <p:style>
          <a:lnRef idx="3">
            <a:schemeClr val="accent1"/>
          </a:lnRef>
          <a:fillRef idx="0">
            <a:srgbClr val="FFFFFF"/>
          </a:fillRef>
          <a:effectRef idx="0">
            <a:srgbClr val="FFFFFF"/>
          </a:effectRef>
          <a:fontRef idx="minor">
            <a:schemeClr val="dk1"/>
          </a:fontRef>
        </p:style>
        <p:txBody>
          <a:bodyPr wrap="square" rtlCol="0" anchor="t">
            <a:spAutoFit/>
          </a:bodyPr>
          <a:lstStyle/>
          <a:p>
            <a:r>
              <a:rPr lang="zh-CN" altLang="en-US"/>
              <a:t>在级联故障模型中，传感器节点会由于缺乏电源而发生故障。 </a:t>
            </a:r>
            <a:endParaRPr lang="zh-CN" altLang="en-US"/>
          </a:p>
          <a:p>
            <a:r>
              <a:rPr lang="zh-CN" altLang="en-US"/>
              <a:t>通过使用备用电池，即使电力节点失效，对应耦合的传感器节点仍然可以工作。 </a:t>
            </a:r>
            <a:endParaRPr lang="zh-CN" altLang="en-US"/>
          </a:p>
          <a:p>
            <a:r>
              <a:rPr lang="zh-CN" altLang="en-US"/>
              <a:t>因此，</a:t>
            </a:r>
            <a:r>
              <a:rPr lang="zh-CN" altLang="en-US" b="1">
                <a:solidFill>
                  <a:srgbClr val="FF0000"/>
                </a:solidFill>
              </a:rPr>
              <a:t>依赖链接减少策略</a:t>
            </a:r>
            <a:r>
              <a:rPr lang="zh-CN" altLang="en-US"/>
              <a:t>是可行的</a:t>
            </a:r>
            <a:endParaRPr lang="zh-CN" altLang="en-US"/>
          </a:p>
          <a:p>
            <a:r>
              <a:rPr lang="zh-CN" altLang="en-US"/>
              <a:t>在本文中，假设具有备用电池的传感器节点不受相互依赖性的影响。</a:t>
            </a:r>
            <a:endParaRPr lang="zh-CN" altLang="en-US"/>
          </a:p>
        </p:txBody>
      </p:sp>
      <p:sp>
        <p:nvSpPr>
          <p:cNvPr id="9" name="文本框 8"/>
          <p:cNvSpPr txBox="1"/>
          <p:nvPr/>
        </p:nvSpPr>
        <p:spPr>
          <a:xfrm>
            <a:off x="6038850" y="1010285"/>
            <a:ext cx="5726430" cy="2030095"/>
          </a:xfrm>
          <a:prstGeom prst="rect">
            <a:avLst/>
          </a:prstGeom>
          <a:ln>
            <a:noFill/>
          </a:ln>
        </p:spPr>
        <p:style>
          <a:lnRef idx="3">
            <a:schemeClr val="accent1"/>
          </a:lnRef>
          <a:fillRef idx="0">
            <a:srgbClr val="FFFFFF"/>
          </a:fillRef>
          <a:effectRef idx="0">
            <a:srgbClr val="FFFFFF"/>
          </a:effectRef>
          <a:fontRef idx="minor">
            <a:schemeClr val="dk1"/>
          </a:fontRef>
        </p:style>
        <p:txBody>
          <a:bodyPr wrap="square" rtlCol="0" anchor="t">
            <a:spAutoFit/>
          </a:bodyPr>
          <a:lstStyle/>
          <a:p>
            <a:r>
              <a:rPr lang="zh-CN" altLang="en-US"/>
              <a:t>由于传感器节点的故障，电力节点通常会及时调整输电线路中的潮流，这可能会导致进一步的级联故障。 因此，又提出了</a:t>
            </a:r>
            <a:r>
              <a:rPr lang="zh-CN" altLang="en-US" b="1">
                <a:solidFill>
                  <a:srgbClr val="FF0000"/>
                </a:solidFill>
              </a:rPr>
              <a:t>受控链路添加策略</a:t>
            </a:r>
            <a:r>
              <a:rPr lang="zh-CN" altLang="en-US"/>
              <a:t>，通过添加控制传感器节点来减轻干扰，从而提高了一些电力节点的鲁棒性。 </a:t>
            </a:r>
            <a:endParaRPr lang="zh-CN" altLang="en-US"/>
          </a:p>
          <a:p>
            <a:endParaRPr lang="zh-CN" altLang="en-US"/>
          </a:p>
          <a:p>
            <a:r>
              <a:rPr lang="zh-CN" altLang="en-US"/>
              <a:t>此外，由于空间位置限制和相耦合传感器节点的抗灾能力，电力节点与其次近的具有高度数的传感器节点耦合。</a:t>
            </a:r>
            <a:endParaRPr lang="zh-CN" altLang="en-US"/>
          </a:p>
        </p:txBody>
      </p:sp>
      <p:sp>
        <p:nvSpPr>
          <p:cNvPr id="10" name="文本框 9"/>
          <p:cNvSpPr txBox="1"/>
          <p:nvPr/>
        </p:nvSpPr>
        <p:spPr>
          <a:xfrm>
            <a:off x="422275" y="3662045"/>
            <a:ext cx="11498580" cy="2999740"/>
          </a:xfrm>
          <a:prstGeom prst="rect">
            <a:avLst/>
          </a:prstGeom>
          <a:ln>
            <a:noFill/>
          </a:ln>
        </p:spPr>
        <p:style>
          <a:lnRef idx="3">
            <a:schemeClr val="accent1"/>
          </a:lnRef>
          <a:fillRef idx="0">
            <a:srgbClr val="FFFFFF"/>
          </a:fillRef>
          <a:effectRef idx="0">
            <a:srgbClr val="FFFFFF"/>
          </a:effectRef>
          <a:fontRef idx="minor">
            <a:schemeClr val="dk1"/>
          </a:fontRef>
        </p:style>
        <p:txBody>
          <a:bodyPr wrap="square" rtlCol="0" anchor="t">
            <a:spAutoFit/>
          </a:bodyPr>
          <a:lstStyle/>
          <a:p>
            <a:pPr marL="342900" indent="-342900">
              <a:lnSpc>
                <a:spcPct val="150000"/>
              </a:lnSpc>
              <a:spcBef>
                <a:spcPts val="0"/>
              </a:spcBef>
              <a:spcAft>
                <a:spcPts val="0"/>
              </a:spcAft>
              <a:buSzPct val="120000"/>
              <a:buFont typeface="+mj-ea"/>
              <a:buAutoNum type="circleNumDbPlain"/>
            </a:pPr>
            <a:r>
              <a:rPr lang="zh-CN" altLang="en-US" b="1"/>
              <a:t>随机相互依赖调整策略(R-IAS)</a:t>
            </a:r>
            <a:r>
              <a:rPr lang="zh-CN" altLang="en-US"/>
              <a:t>：随机减少传感器节点的电源依赖链路，并添加电力节点的受控链路。  </a:t>
            </a:r>
            <a:endParaRPr lang="zh-CN" altLang="en-US"/>
          </a:p>
          <a:p>
            <a:pPr marL="342900" indent="-342900">
              <a:lnSpc>
                <a:spcPct val="150000"/>
              </a:lnSpc>
              <a:spcBef>
                <a:spcPts val="0"/>
              </a:spcBef>
              <a:spcAft>
                <a:spcPts val="0"/>
              </a:spcAft>
              <a:buSzPct val="120000"/>
              <a:buFont typeface="+mj-ea"/>
              <a:buAutoNum type="circleNumDbPlain"/>
            </a:pPr>
            <a:r>
              <a:rPr lang="zh-CN" altLang="en-US" b="1"/>
              <a:t>基于度的相互依赖调整策略(D-IAS)</a:t>
            </a:r>
            <a:r>
              <a:rPr lang="zh-CN" altLang="en-US"/>
              <a:t>：根据传感器节点的度数有意减少其电源依赖链接，添加度数高的电力节点的受控链路。  </a:t>
            </a:r>
            <a:endParaRPr lang="zh-CN" altLang="en-US"/>
          </a:p>
          <a:p>
            <a:pPr marL="342900" indent="-342900">
              <a:lnSpc>
                <a:spcPct val="150000"/>
              </a:lnSpc>
              <a:spcBef>
                <a:spcPts val="0"/>
              </a:spcBef>
              <a:spcAft>
                <a:spcPts val="0"/>
              </a:spcAft>
              <a:buSzPct val="120000"/>
              <a:buFont typeface="+mj-ea"/>
              <a:buAutoNum type="circleNumDbPlain"/>
            </a:pPr>
            <a:r>
              <a:rPr lang="zh-CN" altLang="en-US" b="1"/>
              <a:t>基于介数的相互依赖调整策略(BIAS)</a:t>
            </a:r>
            <a:r>
              <a:rPr lang="zh-CN" altLang="en-US"/>
              <a:t>：根据传感器节点的介数有意减少其电源依赖关系，</a:t>
            </a:r>
            <a:r>
              <a:rPr lang="zh-CN" altLang="en-US">
                <a:sym typeface="+mn-ea"/>
              </a:rPr>
              <a:t>添加介数高的电力节点的受控链路。</a:t>
            </a:r>
            <a:endParaRPr lang="zh-CN" altLang="en-US">
              <a:sym typeface="+mn-ea"/>
            </a:endParaRPr>
          </a:p>
          <a:p>
            <a:pPr marL="342900" indent="-342900">
              <a:lnSpc>
                <a:spcPct val="150000"/>
              </a:lnSpc>
              <a:spcBef>
                <a:spcPts val="0"/>
              </a:spcBef>
              <a:spcAft>
                <a:spcPts val="0"/>
              </a:spcAft>
              <a:buSzPct val="120000"/>
              <a:buFont typeface="+mj-ea"/>
              <a:buAutoNum type="circleNumDbPlain"/>
            </a:pPr>
            <a:r>
              <a:rPr lang="zh-CN" altLang="en-US" b="1"/>
              <a:t>基于不平衡依赖性的相互依赖调整策略(U-IAS)</a:t>
            </a:r>
            <a:r>
              <a:rPr lang="zh-CN" altLang="en-US"/>
              <a:t>：</a:t>
            </a:r>
            <a:r>
              <a:rPr lang="en-US" altLang="zh-CN"/>
              <a:t>~~</a:t>
            </a:r>
            <a:endParaRPr lang="en-US" altLang="zh-CN"/>
          </a:p>
          <a:p>
            <a:pPr marL="342900" indent="-342900">
              <a:lnSpc>
                <a:spcPct val="150000"/>
              </a:lnSpc>
              <a:spcBef>
                <a:spcPts val="0"/>
              </a:spcBef>
              <a:spcAft>
                <a:spcPts val="0"/>
              </a:spcAft>
              <a:buSzPct val="120000"/>
              <a:buFont typeface="+mj-ea"/>
              <a:buAutoNum type="circleNumDbPlain"/>
            </a:pPr>
            <a:r>
              <a:rPr lang="zh-CN" altLang="en-US" b="1"/>
              <a:t>基于性能度的相互依赖调整策略(P-IAS)</a:t>
            </a:r>
            <a:r>
              <a:rPr lang="zh-CN" altLang="en-US"/>
              <a:t>：</a:t>
            </a:r>
            <a:r>
              <a:rPr lang="en-US" altLang="zh-CN"/>
              <a:t>~~</a:t>
            </a:r>
            <a:endParaRPr lang="en-US" altLang="zh-CN"/>
          </a:p>
        </p:txBody>
      </p:sp>
      <p:sp>
        <p:nvSpPr>
          <p:cNvPr id="11" name="对角圆角矩形 10"/>
          <p:cNvSpPr/>
          <p:nvPr>
            <p:custDataLst>
              <p:tags r:id="rId5"/>
            </p:custDataLst>
          </p:nvPr>
        </p:nvSpPr>
        <p:spPr>
          <a:xfrm>
            <a:off x="340360" y="915670"/>
            <a:ext cx="5217795" cy="2217420"/>
          </a:xfrm>
          <a:prstGeom prst="round2DiagRect">
            <a:avLst>
              <a:gd name="adj1" fmla="val 16667"/>
              <a:gd name="adj2" fmla="val 0"/>
            </a:avLst>
          </a:prstGeom>
          <a:noFill/>
          <a:ln w="28575"/>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对角圆角矩形 11"/>
          <p:cNvSpPr/>
          <p:nvPr>
            <p:custDataLst>
              <p:tags r:id="rId6"/>
            </p:custDataLst>
          </p:nvPr>
        </p:nvSpPr>
        <p:spPr>
          <a:xfrm flipH="1">
            <a:off x="6039485" y="915670"/>
            <a:ext cx="5902325" cy="2216785"/>
          </a:xfrm>
          <a:prstGeom prst="round2DiagRect">
            <a:avLst/>
          </a:prstGeom>
          <a:noFill/>
          <a:ln w="28575"/>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圆角矩形 13"/>
          <p:cNvSpPr/>
          <p:nvPr>
            <p:custDataLst>
              <p:tags r:id="rId7"/>
            </p:custDataLst>
          </p:nvPr>
        </p:nvSpPr>
        <p:spPr>
          <a:xfrm flipH="1">
            <a:off x="340360" y="3705225"/>
            <a:ext cx="11579860" cy="3079750"/>
          </a:xfrm>
          <a:prstGeom prst="roundRect">
            <a:avLst/>
          </a:prstGeom>
          <a:noFill/>
          <a:ln w="28575"/>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3" name="直接箭头连接符 12"/>
          <p:cNvCxnSpPr/>
          <p:nvPr/>
        </p:nvCxnSpPr>
        <p:spPr>
          <a:xfrm>
            <a:off x="5432425" y="3016250"/>
            <a:ext cx="371475" cy="64770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cxnSp>
        <p:nvCxnSpPr>
          <p:cNvPr id="15" name="直接箭头连接符 14"/>
          <p:cNvCxnSpPr/>
          <p:nvPr>
            <p:custDataLst>
              <p:tags r:id="rId8"/>
            </p:custDataLst>
          </p:nvPr>
        </p:nvCxnSpPr>
        <p:spPr>
          <a:xfrm flipH="1">
            <a:off x="5803900" y="3016250"/>
            <a:ext cx="371475" cy="647700"/>
          </a:xfrm>
          <a:prstGeom prst="straightConnector1">
            <a:avLst/>
          </a:prstGeom>
          <a:ln w="317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模拟设置</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3" imgW="114300" imgH="215900" progId="Equation.KSEE3">
                  <p:embed/>
                </p:oleObj>
              </mc:Choice>
              <mc:Fallback>
                <p:oleObj name="" r:id="rId3" imgW="114300" imgH="215900" progId="Equation.KSEE3">
                  <p:embed/>
                  <p:pic>
                    <p:nvPicPr>
                      <p:cNvPr id="0" name="对象 3">
                        <a:hlinkClick r:id="" action="ppaction://ole?verb=0"/>
                      </p:cNvPr>
                      <p:cNvPicPr/>
                      <p:nvPr/>
                    </p:nvPicPr>
                    <p:blipFill>
                      <a:blip r:embed="rId4"/>
                      <a:stretch>
                        <a:fillRect/>
                      </a:stretch>
                    </p:blipFill>
                    <p:spPr>
                      <a:xfrm>
                        <a:off x="6038850" y="3321050"/>
                        <a:ext cx="114300" cy="215900"/>
                      </a:xfrm>
                      <a:prstGeom prst="rect">
                        <a:avLst/>
                      </a:prstGeom>
                    </p:spPr>
                  </p:pic>
                </p:oleObj>
              </mc:Fallback>
            </mc:AlternateContent>
          </a:graphicData>
        </a:graphic>
      </p:graphicFrame>
      <p:sp>
        <p:nvSpPr>
          <p:cNvPr id="3" name="文本框 2"/>
          <p:cNvSpPr txBox="1"/>
          <p:nvPr/>
        </p:nvSpPr>
        <p:spPr>
          <a:xfrm>
            <a:off x="851535" y="1397635"/>
            <a:ext cx="9801860" cy="1476375"/>
          </a:xfrm>
          <a:prstGeom prst="rect">
            <a:avLst/>
          </a:prstGeom>
          <a:noFill/>
        </p:spPr>
        <p:txBody>
          <a:bodyPr wrap="square" rtlCol="0">
            <a:spAutoFit/>
          </a:bodyPr>
          <a:lstStyle/>
          <a:p>
            <a:r>
              <a:rPr lang="zh-CN" altLang="en-US" b="1" dirty="0"/>
              <a:t>实验对象：</a:t>
            </a:r>
            <a:endParaRPr lang="zh-CN" altLang="en-US" b="1" dirty="0"/>
          </a:p>
          <a:p>
            <a:endParaRPr lang="zh-CN" altLang="en-US" b="1" dirty="0"/>
          </a:p>
          <a:p>
            <a:pPr lvl="1"/>
            <a:r>
              <a:rPr lang="zh-CN" altLang="en-US" dirty="0"/>
              <a:t>将一个500总线系统与小世界通信网络耦合生成</a:t>
            </a:r>
            <a:r>
              <a:rPr lang="en-US" altLang="zh-CN" dirty="0"/>
              <a:t>CPS</a:t>
            </a:r>
            <a:r>
              <a:rPr lang="zh-CN" altLang="en-US" dirty="0"/>
              <a:t>，该总线系统位于美国南卡罗来纳州西北部的地理位置上。345千伏和138千伏的输电网络为负载提供服务，该负载大致模拟了它所占地理区域的实际人口。</a:t>
            </a:r>
            <a:endParaRPr lang="zh-CN" altLang="en-US" dirty="0"/>
          </a:p>
        </p:txBody>
      </p:sp>
      <p:sp>
        <p:nvSpPr>
          <p:cNvPr id="9" name="文本框 8"/>
          <p:cNvSpPr txBox="1"/>
          <p:nvPr/>
        </p:nvSpPr>
        <p:spPr>
          <a:xfrm>
            <a:off x="852170" y="4099560"/>
            <a:ext cx="9801225" cy="1350645"/>
          </a:xfrm>
          <a:prstGeom prst="rect">
            <a:avLst/>
          </a:prstGeom>
          <a:noFill/>
        </p:spPr>
        <p:txBody>
          <a:bodyPr wrap="square" rtlCol="0" anchor="t">
            <a:noAutofit/>
          </a:bodyPr>
          <a:lstStyle/>
          <a:p>
            <a:r>
              <a:rPr lang="zh-CN" altLang="en-US" b="1" dirty="0">
                <a:sym typeface="+mn-ea"/>
              </a:rPr>
              <a:t>参数设置：</a:t>
            </a:r>
            <a:endParaRPr lang="zh-CN" altLang="en-US" dirty="0"/>
          </a:p>
          <a:p>
            <a:endParaRPr lang="zh-CN" altLang="en-US" dirty="0"/>
          </a:p>
          <a:p>
            <a:pPr lvl="1"/>
            <a:r>
              <a:rPr lang="zh-CN" altLang="en-US" dirty="0"/>
              <a:t>电力网络中传输线路的最大流量限制可以通过改变通信状态和相关参数 α 来改变。 </a:t>
            </a:r>
            <a:endParaRPr lang="zh-CN" altLang="en-US" dirty="0"/>
          </a:p>
          <a:p>
            <a:pPr lvl="1"/>
            <a:r>
              <a:rPr lang="zh-CN" altLang="en-US" dirty="0"/>
              <a:t>为了更好地增强CPS的鲁棒性，需要找到合适的参数 α</a:t>
            </a:r>
            <a:endParaRPr lang="zh-CN" altLang="en-US" dirty="0"/>
          </a:p>
          <a:p>
            <a:pPr lvl="1"/>
            <a:endParaRPr lang="zh-CN" altLang="en-US" dirty="0"/>
          </a:p>
          <a:p>
            <a:pPr lvl="1"/>
            <a:r>
              <a:rPr lang="zh-CN" altLang="en-US" dirty="0"/>
              <a:t>仿真实验中，通信容忍参数 λ 设置为 3</a:t>
            </a:r>
            <a:endParaRPr lang="zh-CN" altLang="en-US" dirty="0"/>
          </a:p>
          <a:p>
            <a:endParaRPr lang="zh-CN" altLang="en-US" dirty="0"/>
          </a:p>
        </p:txBody>
      </p:sp>
      <p:pic>
        <p:nvPicPr>
          <p:cNvPr id="10" name="图片 9"/>
          <p:cNvPicPr>
            <a:picLocks noChangeAspect="1"/>
          </p:cNvPicPr>
          <p:nvPr>
            <p:custDataLst>
              <p:tags r:id="rId5"/>
            </p:custDataLst>
          </p:nvPr>
        </p:nvPicPr>
        <p:blipFill>
          <a:blip r:embed="rId6"/>
          <a:stretch>
            <a:fillRect/>
          </a:stretch>
        </p:blipFill>
        <p:spPr>
          <a:xfrm>
            <a:off x="3156585" y="3231515"/>
            <a:ext cx="4968875" cy="809625"/>
          </a:xfrm>
          <a:prstGeom prst="rect">
            <a:avLst/>
          </a:prstGeom>
        </p:spPr>
      </p:pic>
      <p:pic>
        <p:nvPicPr>
          <p:cNvPr id="11" name="图片 10"/>
          <p:cNvPicPr>
            <a:picLocks noChangeAspect="1"/>
          </p:cNvPicPr>
          <p:nvPr>
            <p:custDataLst>
              <p:tags r:id="rId7"/>
            </p:custDataLst>
          </p:nvPr>
        </p:nvPicPr>
        <p:blipFill>
          <a:blip r:embed="rId8"/>
          <a:stretch>
            <a:fillRect/>
          </a:stretch>
        </p:blipFill>
        <p:spPr>
          <a:xfrm>
            <a:off x="4241800" y="6012815"/>
            <a:ext cx="3295650" cy="5702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模拟设置</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12" name="图片 11"/>
          <p:cNvPicPr>
            <a:picLocks noChangeAspect="1"/>
          </p:cNvPicPr>
          <p:nvPr>
            <p:custDataLst>
              <p:tags r:id="rId3"/>
            </p:custDataLst>
          </p:nvPr>
        </p:nvPicPr>
        <p:blipFill>
          <a:blip r:embed="rId4"/>
          <a:srcRect t="64744"/>
          <a:stretch>
            <a:fillRect/>
          </a:stretch>
        </p:blipFill>
        <p:spPr>
          <a:xfrm>
            <a:off x="1035050" y="4559300"/>
            <a:ext cx="10121900" cy="1859280"/>
          </a:xfrm>
          <a:prstGeom prst="rect">
            <a:avLst/>
          </a:prstGeom>
        </p:spPr>
      </p:pic>
      <p:sp>
        <p:nvSpPr>
          <p:cNvPr id="2" name="文本框 1"/>
          <p:cNvSpPr txBox="1"/>
          <p:nvPr/>
        </p:nvSpPr>
        <p:spPr>
          <a:xfrm>
            <a:off x="782320" y="1305560"/>
            <a:ext cx="10215245" cy="2861310"/>
          </a:xfrm>
          <a:prstGeom prst="rect">
            <a:avLst/>
          </a:prstGeom>
          <a:noFill/>
        </p:spPr>
        <p:txBody>
          <a:bodyPr wrap="square" rtlCol="0" anchor="t">
            <a:spAutoFit/>
          </a:bodyPr>
          <a:lstStyle/>
          <a:p>
            <a:r>
              <a:rPr lang="zh-CN" altLang="en-US"/>
              <a:t>从长期效益的角度来看，一些研究利用“最大连通尺寸”和“网络效率”指标来评估系统的结构鲁棒性，重点关注系统的拓扑特征。 </a:t>
            </a:r>
            <a:endParaRPr lang="zh-CN" altLang="en-US"/>
          </a:p>
          <a:p>
            <a:r>
              <a:rPr lang="zh-CN" altLang="en-US"/>
              <a:t>相比之下，其他研究从短期需求的角度，主要使用“供电”和“功率损耗”的指标来评估系统的功能鲁棒性。</a:t>
            </a:r>
            <a:endParaRPr lang="zh-CN" altLang="en-US"/>
          </a:p>
          <a:p>
            <a:endParaRPr lang="zh-CN" altLang="en-US"/>
          </a:p>
          <a:p>
            <a:r>
              <a:rPr lang="zh-CN" altLang="en-US"/>
              <a:t>作者称目前还没有从两个角度来评估系统鲁棒性的综合方法。</a:t>
            </a:r>
            <a:endParaRPr lang="zh-CN" altLang="en-US"/>
          </a:p>
          <a:p>
            <a:r>
              <a:rPr lang="zh-CN" altLang="en-US"/>
              <a:t>因此，作者提出采用不同的鲁棒性指标，分别在结构和功能层面综合评价CPS的鲁棒性。</a:t>
            </a:r>
            <a:endParaRPr lang="zh-CN" altLang="en-US"/>
          </a:p>
          <a:p>
            <a:endParaRPr lang="zh-CN" altLang="en-US"/>
          </a:p>
          <a:p>
            <a:r>
              <a:rPr lang="zh-CN" altLang="en-US"/>
              <a:t>具体而言，系统</a:t>
            </a:r>
            <a:r>
              <a:rPr lang="zh-CN" altLang="en-US" b="1">
                <a:solidFill>
                  <a:srgbClr val="FF0000"/>
                </a:solidFill>
              </a:rPr>
              <a:t>结构</a:t>
            </a:r>
            <a:r>
              <a:rPr lang="zh-CN" altLang="en-US"/>
              <a:t>方面，采用</a:t>
            </a:r>
            <a:r>
              <a:rPr lang="zh-CN" altLang="en-US" b="1">
                <a:solidFill>
                  <a:srgbClr val="FF0000"/>
                </a:solidFill>
              </a:rPr>
              <a:t>存活节点比例的指标</a:t>
            </a:r>
            <a:r>
              <a:rPr lang="en-US" altLang="zh-CN" b="1">
                <a:solidFill>
                  <a:srgbClr val="FF0000"/>
                </a:solidFill>
              </a:rPr>
              <a:t>SNR</a:t>
            </a:r>
            <a:r>
              <a:rPr lang="zh-CN" altLang="en-US"/>
              <a:t>，来分析故障情形对节点数量需求的影响。</a:t>
            </a:r>
            <a:endParaRPr lang="zh-CN" altLang="en-US"/>
          </a:p>
          <a:p>
            <a:r>
              <a:rPr lang="zh-CN" altLang="en-US"/>
              <a:t>系统</a:t>
            </a:r>
            <a:r>
              <a:rPr lang="zh-CN" altLang="en-US" b="1">
                <a:solidFill>
                  <a:srgbClr val="FF0000"/>
                </a:solidFill>
              </a:rPr>
              <a:t>功能</a:t>
            </a:r>
            <a:r>
              <a:rPr lang="zh-CN" altLang="en-US"/>
              <a:t>方面，采用</a:t>
            </a:r>
            <a:r>
              <a:rPr lang="zh-CN" altLang="en-US" b="1">
                <a:solidFill>
                  <a:srgbClr val="FF0000"/>
                </a:solidFill>
              </a:rPr>
              <a:t>供电功能指标</a:t>
            </a:r>
            <a:r>
              <a:rPr lang="en-US" altLang="zh-CN" b="1">
                <a:solidFill>
                  <a:srgbClr val="FF0000"/>
                </a:solidFill>
              </a:rPr>
              <a:t>PS</a:t>
            </a:r>
            <a:r>
              <a:rPr lang="zh-CN" altLang="en-US"/>
              <a:t>，来估算故障情形对电力需求的影响。这些指标的定义如下：</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模拟设置</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649730" y="1254760"/>
            <a:ext cx="8892540" cy="52736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故障传播</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330181"/>
            <a:ext cx="700966" cy="700966"/>
          </a:xfrm>
          <a:prstGeom prst="rect">
            <a:avLst/>
          </a:prstGeom>
        </p:spPr>
      </p:pic>
      <p:sp>
        <p:nvSpPr>
          <p:cNvPr id="3" name="文本框 2"/>
          <p:cNvSpPr txBox="1"/>
          <p:nvPr/>
        </p:nvSpPr>
        <p:spPr>
          <a:xfrm>
            <a:off x="782320" y="1498600"/>
            <a:ext cx="10214610" cy="4719955"/>
          </a:xfrm>
          <a:prstGeom prst="rect">
            <a:avLst/>
          </a:prstGeom>
          <a:noFill/>
        </p:spPr>
        <p:txBody>
          <a:bodyPr wrap="square" rtlCol="0" anchor="t">
            <a:noAutofit/>
          </a:bodyPr>
          <a:lstStyle/>
          <a:p>
            <a:pPr>
              <a:lnSpc>
                <a:spcPct val="150000"/>
              </a:lnSpc>
            </a:pPr>
            <a:r>
              <a:rPr lang="zh-CN" altLang="en-US" dirty="0"/>
              <a:t>为了探索故障传播过程，作者评估了</a:t>
            </a:r>
            <a:r>
              <a:rPr lang="en-US" altLang="zh-CN" dirty="0"/>
              <a:t>CPS</a:t>
            </a:r>
            <a:r>
              <a:rPr lang="zh-CN" altLang="en-US" dirty="0"/>
              <a:t>在发生不同破坏情况下的鲁棒性。 </a:t>
            </a:r>
            <a:endParaRPr lang="zh-CN" altLang="en-US" dirty="0"/>
          </a:p>
          <a:p>
            <a:pPr>
              <a:lnSpc>
                <a:spcPct val="150000"/>
              </a:lnSpc>
            </a:pPr>
            <a:r>
              <a:rPr lang="zh-CN" altLang="en-US" dirty="0"/>
              <a:t>考虑到弱相互依赖导致的故障传播的高度复杂性和不确定性，作者暂时调整相关关键因素以减轻级联故障的负面影响。</a:t>
            </a:r>
            <a:endParaRPr lang="zh-CN" altLang="en-US" dirty="0"/>
          </a:p>
          <a:p>
            <a:pPr>
              <a:lnSpc>
                <a:spcPct val="150000"/>
              </a:lnSpc>
            </a:pPr>
            <a:r>
              <a:rPr lang="zh-CN" altLang="en-US" dirty="0"/>
              <a:t>在不同的故障场景中使用了四种攻击策略。</a:t>
            </a:r>
            <a:endParaRPr lang="zh-CN" altLang="en-US" dirty="0"/>
          </a:p>
          <a:p>
            <a:pPr>
              <a:lnSpc>
                <a:spcPct val="150000"/>
              </a:lnSpc>
            </a:pPr>
            <a:endParaRPr lang="zh-CN" altLang="en-US" dirty="0"/>
          </a:p>
          <a:p>
            <a:pPr>
              <a:lnSpc>
                <a:spcPct val="150000"/>
              </a:lnSpc>
            </a:pPr>
            <a:r>
              <a:rPr lang="zh-CN" altLang="en-US" dirty="0"/>
              <a:t>一旦CPS受到不同攻击策略的攻击，CPS网络就可能分为多个连通部分。 </a:t>
            </a:r>
            <a:endParaRPr lang="zh-CN" altLang="en-US" dirty="0"/>
          </a:p>
          <a:p>
            <a:pPr>
              <a:lnSpc>
                <a:spcPct val="150000"/>
              </a:lnSpc>
            </a:pPr>
            <a:r>
              <a:rPr lang="zh-CN" altLang="en-US" dirty="0"/>
              <a:t>从结构的角度来看，</a:t>
            </a:r>
            <a:r>
              <a:rPr lang="en-US" altLang="zh-CN" dirty="0"/>
              <a:t>CPS</a:t>
            </a:r>
            <a:r>
              <a:rPr lang="zh-CN" altLang="en-US" dirty="0"/>
              <a:t>的抗灾能力是通过其有效连通分量的百分比来衡量的。 </a:t>
            </a:r>
            <a:endParaRPr lang="zh-CN" altLang="en-US" dirty="0"/>
          </a:p>
          <a:p>
            <a:pPr>
              <a:lnSpc>
                <a:spcPct val="150000"/>
              </a:lnSpc>
            </a:pPr>
            <a:r>
              <a:rPr lang="zh-CN" altLang="en-US" dirty="0"/>
              <a:t>考虑到功率过载是连锁故障的关键原因，作者首先研究最大流量限制参数 α 对CPS鲁棒性的影响。 </a:t>
            </a:r>
            <a:endParaRPr lang="zh-CN" altLang="en-US" dirty="0"/>
          </a:p>
          <a:p>
            <a:pPr>
              <a:lnSpc>
                <a:spcPct val="150000"/>
              </a:lnSpc>
            </a:pPr>
            <a:endParaRPr lang="zh-CN" altLang="en-US" dirty="0"/>
          </a:p>
          <a:p>
            <a:pPr>
              <a:lnSpc>
                <a:spcPct val="150000"/>
              </a:lnSpc>
            </a:pPr>
            <a:r>
              <a:rPr lang="zh-CN" altLang="en-US" dirty="0"/>
              <a:t>下面展示随机攻击下交流电力潮流模型中最大潮流限制参数 α 的仿真结果。</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375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79070"/>
            <a:ext cx="9691844" cy="46166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随机攻击下 </a:t>
            </a:r>
            <a:r>
              <a:rPr lang="en-US" altLang="zh-CN" sz="2400" dirty="0">
                <a:solidFill>
                  <a:schemeClr val="bg1"/>
                </a:solidFill>
                <a:latin typeface="微软雅黑" panose="020B0503020204020204" pitchFamily="34" charset="-122"/>
                <a:ea typeface="微软雅黑" panose="020B0503020204020204" pitchFamily="34" charset="-122"/>
              </a:rPr>
              <a:t>MFL 在 功能/结构 鲁棒性 方面的表现</a:t>
            </a:r>
            <a:endParaRPr lang="en-US" altLang="zh-CN"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091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73006"/>
            <a:ext cx="700966" cy="700966"/>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35255" y="1538605"/>
            <a:ext cx="5691505" cy="497776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6398895" y="1505585"/>
            <a:ext cx="5742305" cy="5014595"/>
          </a:xfrm>
          <a:prstGeom prst="rect">
            <a:avLst/>
          </a:prstGeom>
        </p:spPr>
      </p:pic>
      <p:sp>
        <p:nvSpPr>
          <p:cNvPr id="9" name="文本框 8"/>
          <p:cNvSpPr txBox="1"/>
          <p:nvPr/>
        </p:nvSpPr>
        <p:spPr>
          <a:xfrm>
            <a:off x="83820" y="6623050"/>
            <a:ext cx="6096000" cy="245110"/>
          </a:xfrm>
          <a:prstGeom prst="rect">
            <a:avLst/>
          </a:prstGeom>
          <a:noFill/>
        </p:spPr>
        <p:txBody>
          <a:bodyPr wrap="square" rtlCol="0" anchor="t">
            <a:spAutoFit/>
          </a:bodyPr>
          <a:lstStyle/>
          <a:p>
            <a:r>
              <a:rPr lang="zh-CN" altLang="en-US" sz="1000">
                <a:solidFill>
                  <a:schemeClr val="tx1"/>
                </a:solidFill>
              </a:rPr>
              <a:t>Fig. 3. The curves of the survival node ratios with different maximum flow limitation parameter α.</a:t>
            </a:r>
            <a:endParaRPr lang="zh-CN" altLang="en-US" sz="1000">
              <a:solidFill>
                <a:schemeClr val="tx1"/>
              </a:solidFill>
            </a:endParaRPr>
          </a:p>
        </p:txBody>
      </p:sp>
      <p:sp>
        <p:nvSpPr>
          <p:cNvPr id="10" name="文本框 9"/>
          <p:cNvSpPr txBox="1"/>
          <p:nvPr/>
        </p:nvSpPr>
        <p:spPr>
          <a:xfrm>
            <a:off x="6768465" y="6623050"/>
            <a:ext cx="5384800" cy="398780"/>
          </a:xfrm>
          <a:prstGeom prst="rect">
            <a:avLst/>
          </a:prstGeom>
          <a:noFill/>
        </p:spPr>
        <p:txBody>
          <a:bodyPr wrap="square" rtlCol="0" anchor="t">
            <a:spAutoFit/>
          </a:bodyPr>
          <a:lstStyle/>
          <a:p>
            <a:r>
              <a:rPr lang="zh-CN" altLang="en-US" sz="1000">
                <a:solidFill>
                  <a:schemeClr val="tx1"/>
                </a:solidFill>
              </a:rPr>
              <a:t>Fig. 4. The curves of power supply with different maximum flow limitation parameter α.</a:t>
            </a:r>
            <a:endParaRPr lang="zh-CN" altLang="en-US" sz="1000">
              <a:solidFill>
                <a:schemeClr val="tx1"/>
              </a:solidFill>
            </a:endParaRPr>
          </a:p>
        </p:txBody>
      </p:sp>
      <p:pic>
        <p:nvPicPr>
          <p:cNvPr id="13" name="图片 12"/>
          <p:cNvPicPr>
            <a:picLocks noChangeAspect="1"/>
          </p:cNvPicPr>
          <p:nvPr/>
        </p:nvPicPr>
        <p:blipFill>
          <a:blip r:embed="rId7"/>
          <a:stretch>
            <a:fillRect/>
          </a:stretch>
        </p:blipFill>
        <p:spPr>
          <a:xfrm>
            <a:off x="4037330" y="846455"/>
            <a:ext cx="3992880" cy="6502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375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79070"/>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故障传播</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091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73006"/>
            <a:ext cx="700966" cy="700966"/>
          </a:xfrm>
          <a:prstGeom prst="rect">
            <a:avLst/>
          </a:prstGeom>
        </p:spPr>
      </p:pic>
      <p:sp>
        <p:nvSpPr>
          <p:cNvPr id="3" name="文本框 2"/>
          <p:cNvSpPr txBox="1"/>
          <p:nvPr/>
        </p:nvSpPr>
        <p:spPr>
          <a:xfrm>
            <a:off x="1701800" y="2152650"/>
            <a:ext cx="9478010" cy="2553335"/>
          </a:xfrm>
          <a:prstGeom prst="rect">
            <a:avLst/>
          </a:prstGeom>
          <a:noFill/>
        </p:spPr>
        <p:txBody>
          <a:bodyPr wrap="square" rtlCol="0" anchor="t">
            <a:spAutoFit/>
          </a:bodyPr>
          <a:lstStyle/>
          <a:p>
            <a:pPr>
              <a:lnSpc>
                <a:spcPct val="200000"/>
              </a:lnSpc>
            </a:pPr>
            <a:r>
              <a:rPr lang="zh-CN" altLang="en-US" sz="2000"/>
              <a:t>考虑到大容量的输电线路成本较高，作者将输电线路的容量设置为较低的值。</a:t>
            </a:r>
            <a:endParaRPr lang="zh-CN" altLang="en-US" sz="2000"/>
          </a:p>
          <a:p>
            <a:pPr>
              <a:lnSpc>
                <a:spcPct val="200000"/>
              </a:lnSpc>
            </a:pPr>
            <a:r>
              <a:rPr lang="zh-CN" altLang="en-US" sz="2000"/>
              <a:t>此外，可调参数α越小，边缘过载触发级联故障的频率越高。 </a:t>
            </a:r>
            <a:endParaRPr lang="zh-CN" altLang="en-US" sz="2000"/>
          </a:p>
          <a:p>
            <a:pPr>
              <a:lnSpc>
                <a:spcPct val="200000"/>
              </a:lnSpc>
            </a:pPr>
            <a:r>
              <a:rPr lang="zh-CN" altLang="en-US" sz="2000"/>
              <a:t>为了评估系统在最坏情况下的性能，作者在接下来的模拟中将参数α的值设置为1，以使模拟的故障场景更接近最坏情况。</a:t>
            </a:r>
            <a:endParaRPr lang="zh-CN"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375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79070"/>
            <a:ext cx="925639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不同攻击策略下提出的鲁棒性指标的表现</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091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73006"/>
            <a:ext cx="700966" cy="700966"/>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32715" y="1201420"/>
            <a:ext cx="5746750" cy="502539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302375" y="1201420"/>
            <a:ext cx="5746115" cy="5025390"/>
          </a:xfrm>
          <a:prstGeom prst="rect">
            <a:avLst/>
          </a:prstGeom>
        </p:spPr>
      </p:pic>
      <p:sp>
        <p:nvSpPr>
          <p:cNvPr id="6" name="文本框 5"/>
          <p:cNvSpPr txBox="1"/>
          <p:nvPr/>
        </p:nvSpPr>
        <p:spPr>
          <a:xfrm>
            <a:off x="494030" y="6444615"/>
            <a:ext cx="5024120" cy="255905"/>
          </a:xfrm>
          <a:prstGeom prst="rect">
            <a:avLst/>
          </a:prstGeom>
          <a:noFill/>
        </p:spPr>
        <p:txBody>
          <a:bodyPr wrap="square" rtlCol="0" anchor="t">
            <a:noAutofit/>
          </a:bodyPr>
          <a:lstStyle/>
          <a:p>
            <a:pPr lvl="0" algn="ctr">
              <a:buClrTx/>
              <a:buSzTx/>
              <a:buFontTx/>
            </a:pPr>
            <a:r>
              <a:rPr lang="zh-CN" altLang="en-US" sz="1000">
                <a:sym typeface="+mn-ea"/>
              </a:rPr>
              <a:t>Fig. 5. The curves of survival node ratios under different attack strategies.</a:t>
            </a:r>
            <a:endParaRPr lang="zh-CN" altLang="en-US" sz="1000">
              <a:sym typeface="+mn-ea"/>
            </a:endParaRPr>
          </a:p>
        </p:txBody>
      </p:sp>
      <p:sp>
        <p:nvSpPr>
          <p:cNvPr id="9" name="文本框 8"/>
          <p:cNvSpPr txBox="1"/>
          <p:nvPr/>
        </p:nvSpPr>
        <p:spPr>
          <a:xfrm>
            <a:off x="7327900" y="6444615"/>
            <a:ext cx="4354195" cy="449580"/>
          </a:xfrm>
          <a:prstGeom prst="rect">
            <a:avLst/>
          </a:prstGeom>
          <a:noFill/>
        </p:spPr>
        <p:txBody>
          <a:bodyPr wrap="square" rtlCol="0" anchor="t">
            <a:noAutofit/>
          </a:bodyPr>
          <a:lstStyle/>
          <a:p>
            <a:pPr lvl="0" algn="ctr">
              <a:buClrTx/>
              <a:buSzTx/>
              <a:buFontTx/>
            </a:pPr>
            <a:r>
              <a:rPr lang="zh-CN" altLang="en-US" sz="1000">
                <a:sym typeface="+mn-ea"/>
              </a:rPr>
              <a:t>Fig. 6. The curves of power supply under different attack strategies.</a:t>
            </a:r>
            <a:endParaRPr lang="zh-CN" altLang="en-US" sz="100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375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79070"/>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保护策略</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091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73006"/>
            <a:ext cx="700966" cy="700966"/>
          </a:xfrm>
          <a:prstGeom prst="rect">
            <a:avLst/>
          </a:prstGeom>
        </p:spPr>
      </p:pic>
      <p:sp>
        <p:nvSpPr>
          <p:cNvPr id="2" name="文本框 1"/>
          <p:cNvSpPr txBox="1"/>
          <p:nvPr/>
        </p:nvSpPr>
        <p:spPr>
          <a:xfrm>
            <a:off x="1116330" y="1662430"/>
            <a:ext cx="9958705" cy="4399915"/>
          </a:xfrm>
          <a:prstGeom prst="rect">
            <a:avLst/>
          </a:prstGeom>
          <a:noFill/>
        </p:spPr>
        <p:txBody>
          <a:bodyPr wrap="square" rtlCol="0" anchor="t">
            <a:spAutoFit/>
          </a:bodyPr>
          <a:lstStyle/>
          <a:p>
            <a:pPr algn="l">
              <a:lnSpc>
                <a:spcPct val="200000"/>
              </a:lnSpc>
              <a:buClrTx/>
              <a:buSzTx/>
              <a:buNone/>
            </a:pPr>
            <a:r>
              <a:rPr lang="zh-CN" altLang="en-US" sz="2000"/>
              <a:t>接下来，作者分析基于节点重要性的保护策略下CPS的鲁棒性。 研究了这些保护策略在不同故障情况下对系统鲁棒性的影响。 在采用攻击策略之前，电力节点中 10% 的节点根据不同的保护策略受到保护，并且这些受保护的节点不会由于初始故障而被移除。</a:t>
            </a:r>
            <a:endParaRPr lang="zh-CN" altLang="en-US" sz="2000"/>
          </a:p>
          <a:p>
            <a:pPr algn="l">
              <a:lnSpc>
                <a:spcPct val="200000"/>
              </a:lnSpc>
              <a:buClrTx/>
              <a:buSzTx/>
              <a:buNone/>
            </a:pPr>
            <a:endParaRPr lang="zh-CN" altLang="en-US" sz="2000"/>
          </a:p>
          <a:p>
            <a:pPr algn="l">
              <a:lnSpc>
                <a:spcPct val="200000"/>
              </a:lnSpc>
              <a:buClrTx/>
              <a:buSzTx/>
              <a:buNone/>
            </a:pPr>
            <a:r>
              <a:rPr lang="zh-CN" altLang="en-US" sz="2000"/>
              <a:t>不同保护策略下，随机攻击下的存活节点比例曲线如图7所示。</a:t>
            </a:r>
            <a:endParaRPr lang="zh-CN" altLang="en-US" sz="2000"/>
          </a:p>
          <a:p>
            <a:pPr algn="l">
              <a:lnSpc>
                <a:spcPct val="200000"/>
              </a:lnSpc>
              <a:buClrTx/>
              <a:buSzTx/>
              <a:buNone/>
            </a:pPr>
            <a:endParaRPr lang="zh-CN" altLang="en-US" sz="2000"/>
          </a:p>
          <a:p>
            <a:pPr algn="l">
              <a:lnSpc>
                <a:spcPct val="200000"/>
              </a:lnSpc>
              <a:buClrTx/>
              <a:buSzTx/>
              <a:buNone/>
            </a:pPr>
            <a:r>
              <a:rPr lang="zh-CN" altLang="en-US" sz="2000"/>
              <a:t>为了观察它们的差异，作者在图8中描绘了 有和没有 保护策略的存活节点比率曲线。</a:t>
            </a:r>
            <a:endParaRPr lang="zh-CN"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1084" y="436429"/>
            <a:ext cx="358622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一、介绍</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问题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330181"/>
            <a:ext cx="700966" cy="700966"/>
          </a:xfrm>
          <a:prstGeom prst="rect">
            <a:avLst/>
          </a:prstGeom>
        </p:spPr>
      </p:pic>
      <p:sp>
        <p:nvSpPr>
          <p:cNvPr id="19" name="任意多边形 18"/>
          <p:cNvSpPr/>
          <p:nvPr>
            <p:custDataLst>
              <p:tags r:id="rId4"/>
            </p:custDataLst>
          </p:nvPr>
        </p:nvSpPr>
        <p:spPr>
          <a:xfrm>
            <a:off x="405765" y="1913890"/>
            <a:ext cx="3830320" cy="1309370"/>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wrap="square" rIns="144000" rtlCol="0" anchor="ctr">
            <a:normAutofit/>
          </a:bodyPr>
          <a:lstStyle/>
          <a:p>
            <a:pPr algn="ctr"/>
            <a:r>
              <a:rPr lang="zh-CN" altLang="en-US" sz="2400">
                <a:solidFill>
                  <a:sysClr val="window" lastClr="FFFFFF"/>
                </a:solidFill>
                <a:latin typeface="Arial" panose="020B0604020202020204" pitchFamily="34" charset="0"/>
                <a:ea typeface="+mn-ea"/>
                <a:cs typeface="+mn-ea"/>
                <a:sym typeface="Arial" panose="020B0604020202020204" pitchFamily="34" charset="0"/>
              </a:rPr>
              <a:t>拓扑</a:t>
            </a:r>
            <a:r>
              <a:rPr lang="en-US" altLang="zh-CN" sz="2400">
                <a:solidFill>
                  <a:sysClr val="window" lastClr="FFFFFF"/>
                </a:solidFill>
                <a:latin typeface="Arial" panose="020B0604020202020204" pitchFamily="34" charset="0"/>
                <a:ea typeface="+mn-ea"/>
                <a:cs typeface="+mn-ea"/>
                <a:sym typeface="Arial" panose="020B0604020202020204" pitchFamily="34" charset="0"/>
              </a:rPr>
              <a:t> &amp; </a:t>
            </a:r>
            <a:r>
              <a:rPr lang="zh-CN" altLang="en-US" sz="2400">
                <a:solidFill>
                  <a:sysClr val="window" lastClr="FFFFFF"/>
                </a:solidFill>
                <a:latin typeface="Arial" panose="020B0604020202020204" pitchFamily="34" charset="0"/>
                <a:ea typeface="+mn-ea"/>
                <a:cs typeface="+mn-ea"/>
                <a:sym typeface="Arial" panose="020B0604020202020204" pitchFamily="34" charset="0"/>
              </a:rPr>
              <a:t>功能</a:t>
            </a:r>
            <a:endParaRPr lang="zh-CN" altLang="en-US" sz="2400">
              <a:solidFill>
                <a:sysClr val="window" lastClr="FFFFFF"/>
              </a:solidFill>
              <a:latin typeface="Arial" panose="020B0604020202020204" pitchFamily="34" charset="0"/>
              <a:ea typeface="+mn-ea"/>
              <a:cs typeface="+mn-ea"/>
              <a:sym typeface="Arial" panose="020B0604020202020204" pitchFamily="34" charset="0"/>
            </a:endParaRPr>
          </a:p>
        </p:txBody>
      </p:sp>
      <p:sp>
        <p:nvSpPr>
          <p:cNvPr id="26" name="Text Box 22"/>
          <p:cNvSpPr txBox="1">
            <a:spLocks noChangeArrowheads="1"/>
          </p:cNvSpPr>
          <p:nvPr>
            <p:custDataLst>
              <p:tags r:id="rId5"/>
            </p:custDataLst>
          </p:nvPr>
        </p:nvSpPr>
        <p:spPr bwMode="gray">
          <a:xfrm>
            <a:off x="4578985" y="1913890"/>
            <a:ext cx="7102475" cy="1299845"/>
          </a:xfrm>
          <a:prstGeom prst="rect">
            <a:avLst/>
          </a:prstGeom>
          <a:noFill/>
          <a:ln>
            <a:noFill/>
          </a:ln>
          <a:effectLst/>
          <a:extLst>
            <a:ext uri="{909E8E84-426E-40DD-AFC4-6F175D3DCCD1}">
              <a14:hiddenFill xmlns:a14="http://schemas.microsoft.com/office/drawing/2010/main">
                <a:solidFill>
                  <a:srgbClr val="0F6FC6"/>
                </a:solidFill>
              </a14:hiddenFill>
            </a:ext>
            <a:ext uri="{91240B29-F687-4F45-9708-019B960494DF}">
              <a14:hiddenLine xmlns:a14="http://schemas.microsoft.com/office/drawing/2010/main" w="9525">
                <a:solidFill>
                  <a:sysClr val="windowText" lastClr="000000"/>
                </a:solidFill>
                <a:miter lim="800000"/>
                <a:headEnd/>
                <a:tailEnd/>
              </a14:hiddenLine>
            </a:ext>
            <a:ext uri="{AF507438-7753-43E0-B8FC-AC1667EBCBE1}">
              <a14:hiddenEffects xmlns:a14="http://schemas.microsoft.com/office/drawing/2010/main">
                <a:effectLst>
                  <a:outerShdw dist="35921" dir="2700000" algn="ctr" rotWithShape="0">
                    <a:srgbClr val="DBEFF9"/>
                  </a:outerShdw>
                </a:effectLst>
              </a14:hiddenEffects>
            </a:ext>
          </a:extLst>
        </p:spPr>
        <p:txBody>
          <a:bodyPr wrap="square" lIns="0" tIns="0" rIns="0" bIns="0" anchor="ctr" anchorCtr="0"/>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pPr algn="l">
              <a:buClrTx/>
              <a:buSzTx/>
              <a:buFontTx/>
            </a:pPr>
            <a:r>
              <a:rPr lang="zh-CN" altLang="en-US" sz="2000" dirty="0">
                <a:solidFill>
                  <a:schemeClr val="tx1"/>
                </a:solidFill>
                <a:latin typeface="Arial" panose="020B0604020202020204" pitchFamily="34" charset="0"/>
                <a:sym typeface="+mn-ea"/>
              </a:rPr>
              <a:t>现有研究往往只考虑</a:t>
            </a:r>
            <a:r>
              <a:rPr lang="en-US" altLang="zh-CN" sz="2000" dirty="0">
                <a:solidFill>
                  <a:schemeClr val="tx1"/>
                </a:solidFill>
                <a:latin typeface="Arial" panose="020B0604020202020204" pitchFamily="34" charset="0"/>
                <a:sym typeface="+mn-ea"/>
              </a:rPr>
              <a:t> </a:t>
            </a:r>
            <a:r>
              <a:rPr lang="zh-CN" altLang="en-US" sz="2000" dirty="0">
                <a:solidFill>
                  <a:schemeClr val="tx1"/>
                </a:solidFill>
                <a:latin typeface="Arial" panose="020B0604020202020204" pitchFamily="34" charset="0"/>
                <a:sym typeface="+mn-ea"/>
              </a:rPr>
              <a:t>CPS</a:t>
            </a:r>
            <a:r>
              <a:rPr lang="en-US" altLang="zh-CN" sz="2000" dirty="0">
                <a:solidFill>
                  <a:schemeClr val="tx1"/>
                </a:solidFill>
                <a:latin typeface="Arial" panose="020B0604020202020204" pitchFamily="34" charset="0"/>
                <a:sym typeface="+mn-ea"/>
              </a:rPr>
              <a:t> </a:t>
            </a:r>
            <a:r>
              <a:rPr lang="zh-CN" altLang="en-US" sz="2000" dirty="0">
                <a:solidFill>
                  <a:schemeClr val="tx1"/>
                </a:solidFill>
                <a:latin typeface="Arial" panose="020B0604020202020204" pitchFamily="34" charset="0"/>
                <a:sym typeface="+mn-ea"/>
              </a:rPr>
              <a:t>的拓扑结构，忽略了一些功能特征。</a:t>
            </a:r>
            <a:r>
              <a:rPr lang="en-US" altLang="zh-CN" sz="2000" dirty="0">
                <a:solidFill>
                  <a:schemeClr val="tx1"/>
                </a:solidFill>
                <a:latin typeface="Arial" panose="020B0604020202020204" pitchFamily="34" charset="0"/>
                <a:sym typeface="+mn-ea"/>
              </a:rPr>
              <a:t> </a:t>
            </a:r>
            <a:endParaRPr lang="en-US" altLang="zh-CN" sz="2000" dirty="0">
              <a:solidFill>
                <a:schemeClr val="tx1"/>
              </a:solidFill>
              <a:latin typeface="Arial" panose="020B0604020202020204" pitchFamily="34" charset="0"/>
              <a:sym typeface="+mn-ea"/>
            </a:endParaRPr>
          </a:p>
        </p:txBody>
      </p:sp>
      <p:sp>
        <p:nvSpPr>
          <p:cNvPr id="20" name="任意多边形 19"/>
          <p:cNvSpPr/>
          <p:nvPr>
            <p:custDataLst>
              <p:tags r:id="rId6"/>
            </p:custDataLst>
          </p:nvPr>
        </p:nvSpPr>
        <p:spPr>
          <a:xfrm>
            <a:off x="405765" y="3214370"/>
            <a:ext cx="3829685" cy="1309370"/>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09DD9"/>
          </a:solidFill>
          <a:ln>
            <a:noFill/>
          </a:ln>
        </p:spPr>
        <p:style>
          <a:lnRef idx="2">
            <a:srgbClr val="0F6FC6">
              <a:shade val="50000"/>
            </a:srgbClr>
          </a:lnRef>
          <a:fillRef idx="1">
            <a:srgbClr val="0F6FC6"/>
          </a:fillRef>
          <a:effectRef idx="0">
            <a:srgbClr val="0F6FC6"/>
          </a:effectRef>
          <a:fontRef idx="minor">
            <a:sysClr val="window" lastClr="FFFFFF"/>
          </a:fontRef>
        </p:style>
        <p:txBody>
          <a:bodyPr wrap="square" rIns="144000" rtlCol="0" anchor="ctr">
            <a:normAutofit/>
          </a:bodyPr>
          <a:lstStyle/>
          <a:p>
            <a:pPr algn="ctr"/>
            <a:r>
              <a:rPr lang="zh-CN" altLang="en-US" sz="2400">
                <a:solidFill>
                  <a:sysClr val="window" lastClr="FFFFFF"/>
                </a:solidFill>
                <a:latin typeface="Arial" panose="020B0604020202020204" pitchFamily="34" charset="0"/>
                <a:ea typeface="+mn-ea"/>
                <a:cs typeface="+mn-ea"/>
                <a:sym typeface="Arial" panose="020B0604020202020204" pitchFamily="34" charset="0"/>
              </a:rPr>
              <a:t>直流</a:t>
            </a:r>
            <a:r>
              <a:rPr lang="en-US" altLang="zh-CN" sz="2400">
                <a:solidFill>
                  <a:sysClr val="window" lastClr="FFFFFF"/>
                </a:solidFill>
                <a:latin typeface="Arial" panose="020B0604020202020204" pitchFamily="34" charset="0"/>
                <a:ea typeface="+mn-ea"/>
                <a:cs typeface="+mn-ea"/>
                <a:sym typeface="Arial" panose="020B0604020202020204" pitchFamily="34" charset="0"/>
              </a:rPr>
              <a:t> | </a:t>
            </a:r>
            <a:r>
              <a:rPr lang="zh-CN" altLang="en-US" sz="2400">
                <a:solidFill>
                  <a:sysClr val="window" lastClr="FFFFFF"/>
                </a:solidFill>
                <a:latin typeface="Arial" panose="020B0604020202020204" pitchFamily="34" charset="0"/>
                <a:ea typeface="+mn-ea"/>
                <a:cs typeface="+mn-ea"/>
                <a:sym typeface="Arial" panose="020B0604020202020204" pitchFamily="34" charset="0"/>
              </a:rPr>
              <a:t>交流</a:t>
            </a:r>
            <a:endParaRPr lang="zh-CN" altLang="en-US" sz="2400">
              <a:solidFill>
                <a:sysClr val="window" lastClr="FFFFFF"/>
              </a:solidFill>
              <a:latin typeface="Arial" panose="020B0604020202020204" pitchFamily="34" charset="0"/>
              <a:ea typeface="+mn-ea"/>
              <a:cs typeface="+mn-ea"/>
              <a:sym typeface="Arial" panose="020B0604020202020204" pitchFamily="34" charset="0"/>
            </a:endParaRPr>
          </a:p>
        </p:txBody>
      </p:sp>
      <p:sp>
        <p:nvSpPr>
          <p:cNvPr id="17" name="Text Box 22"/>
          <p:cNvSpPr txBox="1">
            <a:spLocks noChangeArrowheads="1"/>
          </p:cNvSpPr>
          <p:nvPr>
            <p:custDataLst>
              <p:tags r:id="rId7"/>
            </p:custDataLst>
          </p:nvPr>
        </p:nvSpPr>
        <p:spPr bwMode="gray">
          <a:xfrm>
            <a:off x="4579620" y="3173095"/>
            <a:ext cx="7101840" cy="1299845"/>
          </a:xfrm>
          <a:prstGeom prst="rect">
            <a:avLst/>
          </a:prstGeom>
          <a:noFill/>
          <a:ln>
            <a:noFill/>
          </a:ln>
          <a:effectLst/>
          <a:extLst>
            <a:ext uri="{909E8E84-426E-40DD-AFC4-6F175D3DCCD1}">
              <a14:hiddenFill xmlns:a14="http://schemas.microsoft.com/office/drawing/2010/main">
                <a:solidFill>
                  <a:srgbClr val="0F6FC6"/>
                </a:solidFill>
              </a14:hiddenFill>
            </a:ext>
            <a:ext uri="{91240B29-F687-4F45-9708-019B960494DF}">
              <a14:hiddenLine xmlns:a14="http://schemas.microsoft.com/office/drawing/2010/main" w="9525">
                <a:solidFill>
                  <a:sysClr val="windowText" lastClr="000000"/>
                </a:solidFill>
                <a:miter lim="800000"/>
                <a:headEnd/>
                <a:tailEnd/>
              </a14:hiddenLine>
            </a:ext>
            <a:ext uri="{AF507438-7753-43E0-B8FC-AC1667EBCBE1}">
              <a14:hiddenEffects xmlns:a14="http://schemas.microsoft.com/office/drawing/2010/main">
                <a:effectLst>
                  <a:outerShdw dist="35921" dir="2700000" algn="ctr" rotWithShape="0">
                    <a:srgbClr val="DBEFF9"/>
                  </a:outerShdw>
                </a:effectLst>
              </a14:hiddenEffects>
            </a:ext>
          </a:extLst>
        </p:spPr>
        <p:txBody>
          <a:bodyPr wrap="square" lIns="0" tIns="0" rIns="0" bIns="0" anchor="ctr" anchorCtr="0"/>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pPr algn="l">
              <a:buClrTx/>
              <a:buSzTx/>
              <a:buFontTx/>
            </a:pPr>
            <a:r>
              <a:rPr lang="zh-CN" altLang="en-US" sz="2000" dirty="0">
                <a:solidFill>
                  <a:schemeClr val="tx1"/>
                </a:solidFill>
                <a:sym typeface="+mn-ea"/>
              </a:rPr>
              <a:t>即使考虑了功能性，大部分研究依然使用直流潮流模型，进行电网建模来研究 CPS 鲁棒性。 然而，更加复杂的，使用负功率和电压的交流潮流模型，在之前的研究中很少采用。</a:t>
            </a:r>
            <a:endParaRPr lang="zh-CN" altLang="en-US" sz="2000" dirty="0">
              <a:solidFill>
                <a:schemeClr val="tx1"/>
              </a:solidFill>
              <a:sym typeface="+mn-ea"/>
            </a:endParaRPr>
          </a:p>
        </p:txBody>
      </p:sp>
      <p:sp>
        <p:nvSpPr>
          <p:cNvPr id="21" name="任意多边形 20"/>
          <p:cNvSpPr/>
          <p:nvPr>
            <p:custDataLst>
              <p:tags r:id="rId8"/>
            </p:custDataLst>
          </p:nvPr>
        </p:nvSpPr>
        <p:spPr>
          <a:xfrm>
            <a:off x="405765" y="4514215"/>
            <a:ext cx="3830320" cy="1309370"/>
          </a:xfrm>
          <a:custGeom>
            <a:avLst/>
            <a:gdLst>
              <a:gd name="connsiteX0" fmla="*/ 0 w 2844442"/>
              <a:gd name="connsiteY0" fmla="*/ 0 h 726559"/>
              <a:gd name="connsiteX1" fmla="*/ 2618878 w 2844442"/>
              <a:gd name="connsiteY1" fmla="*/ 0 h 726559"/>
              <a:gd name="connsiteX2" fmla="*/ 2618878 w 2844442"/>
              <a:gd name="connsiteY2" fmla="*/ 232452 h 726559"/>
              <a:gd name="connsiteX3" fmla="*/ 2844442 w 2844442"/>
              <a:gd name="connsiteY3" fmla="*/ 363279 h 726559"/>
              <a:gd name="connsiteX4" fmla="*/ 2618878 w 2844442"/>
              <a:gd name="connsiteY4" fmla="*/ 494106 h 726559"/>
              <a:gd name="connsiteX5" fmla="*/ 2618878 w 2844442"/>
              <a:gd name="connsiteY5" fmla="*/ 726559 h 726559"/>
              <a:gd name="connsiteX6" fmla="*/ 0 w 2844442"/>
              <a:gd name="connsiteY6" fmla="*/ 726559 h 72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4442" h="726559">
                <a:moveTo>
                  <a:pt x="0" y="0"/>
                </a:moveTo>
                <a:lnTo>
                  <a:pt x="2618878" y="0"/>
                </a:lnTo>
                <a:lnTo>
                  <a:pt x="2618878" y="232452"/>
                </a:lnTo>
                <a:lnTo>
                  <a:pt x="2844442" y="363279"/>
                </a:lnTo>
                <a:lnTo>
                  <a:pt x="2618878" y="494106"/>
                </a:lnTo>
                <a:lnTo>
                  <a:pt x="2618878" y="726559"/>
                </a:lnTo>
                <a:lnTo>
                  <a:pt x="0" y="726559"/>
                </a:lnTo>
                <a:close/>
              </a:path>
            </a:pathLst>
          </a:cu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wrap="square" rIns="144000" rtlCol="0" anchor="ctr">
            <a:normAutofit/>
          </a:bodyPr>
          <a:lstStyle/>
          <a:p>
            <a:pPr algn="ctr"/>
            <a:r>
              <a:rPr lang="zh-CN" altLang="en-US" sz="2400">
                <a:solidFill>
                  <a:sysClr val="window" lastClr="FFFFFF"/>
                </a:solidFill>
                <a:latin typeface="Arial" panose="020B0604020202020204" pitchFamily="34" charset="0"/>
                <a:ea typeface="+mn-ea"/>
                <a:cs typeface="+mn-ea"/>
                <a:sym typeface="Arial" panose="020B0604020202020204" pitchFamily="34" charset="0"/>
              </a:rPr>
              <a:t>强依赖</a:t>
            </a:r>
            <a:r>
              <a:rPr lang="en-US" altLang="zh-CN" sz="2400">
                <a:solidFill>
                  <a:sysClr val="window" lastClr="FFFFFF"/>
                </a:solidFill>
                <a:latin typeface="Arial" panose="020B0604020202020204" pitchFamily="34" charset="0"/>
                <a:ea typeface="+mn-ea"/>
                <a:cs typeface="+mn-ea"/>
                <a:sym typeface="Arial" panose="020B0604020202020204" pitchFamily="34" charset="0"/>
              </a:rPr>
              <a:t> | </a:t>
            </a:r>
            <a:r>
              <a:rPr lang="zh-CN" altLang="en-US" sz="2400">
                <a:solidFill>
                  <a:sysClr val="window" lastClr="FFFFFF"/>
                </a:solidFill>
                <a:latin typeface="Arial" panose="020B0604020202020204" pitchFamily="34" charset="0"/>
                <a:ea typeface="+mn-ea"/>
                <a:cs typeface="+mn-ea"/>
                <a:sym typeface="Arial" panose="020B0604020202020204" pitchFamily="34" charset="0"/>
              </a:rPr>
              <a:t>弱依赖</a:t>
            </a:r>
            <a:endParaRPr lang="zh-CN" altLang="en-US" sz="2400">
              <a:solidFill>
                <a:sysClr val="window" lastClr="FFFFFF"/>
              </a:solidFill>
              <a:latin typeface="Arial" panose="020B0604020202020204" pitchFamily="34" charset="0"/>
              <a:ea typeface="+mn-ea"/>
              <a:cs typeface="+mn-ea"/>
              <a:sym typeface="Arial" panose="020B0604020202020204" pitchFamily="34" charset="0"/>
            </a:endParaRPr>
          </a:p>
        </p:txBody>
      </p:sp>
      <p:sp>
        <p:nvSpPr>
          <p:cNvPr id="18" name="Text Box 22"/>
          <p:cNvSpPr txBox="1">
            <a:spLocks noChangeArrowheads="1"/>
          </p:cNvSpPr>
          <p:nvPr>
            <p:custDataLst>
              <p:tags r:id="rId9"/>
            </p:custDataLst>
          </p:nvPr>
        </p:nvSpPr>
        <p:spPr bwMode="gray">
          <a:xfrm>
            <a:off x="4579620" y="4533265"/>
            <a:ext cx="7102475" cy="1299845"/>
          </a:xfrm>
          <a:prstGeom prst="rect">
            <a:avLst/>
          </a:prstGeom>
          <a:noFill/>
          <a:ln>
            <a:noFill/>
          </a:ln>
          <a:effectLst/>
          <a:extLst>
            <a:ext uri="{909E8E84-426E-40DD-AFC4-6F175D3DCCD1}">
              <a14:hiddenFill xmlns:a14="http://schemas.microsoft.com/office/drawing/2010/main">
                <a:solidFill>
                  <a:srgbClr val="0F6FC6"/>
                </a:solidFill>
              </a14:hiddenFill>
            </a:ext>
            <a:ext uri="{91240B29-F687-4F45-9708-019B960494DF}">
              <a14:hiddenLine xmlns:a14="http://schemas.microsoft.com/office/drawing/2010/main" w="9525">
                <a:solidFill>
                  <a:sysClr val="windowText" lastClr="000000"/>
                </a:solidFill>
                <a:miter lim="800000"/>
                <a:headEnd/>
                <a:tailEnd/>
              </a14:hiddenLine>
            </a:ext>
            <a:ext uri="{AF507438-7753-43E0-B8FC-AC1667EBCBE1}">
              <a14:hiddenEffects xmlns:a14="http://schemas.microsoft.com/office/drawing/2010/main">
                <a:effectLst>
                  <a:outerShdw dist="35921" dir="2700000" algn="ctr" rotWithShape="0">
                    <a:srgbClr val="DBEFF9"/>
                  </a:outerShdw>
                </a:effectLst>
              </a14:hiddenEffects>
            </a:ext>
          </a:extLst>
        </p:spPr>
        <p:txBody>
          <a:bodyPr wrap="square" lIns="0" tIns="0" rIns="0" bIns="0" anchor="ctr" anchorCtr="0"/>
          <a:lstStyle>
            <a:lvl1pPr eaLnBrk="0" hangingPunct="0">
              <a:defRPr i="1">
                <a:solidFill>
                  <a:sysClr val="windowText" lastClr="000000"/>
                </a:solidFill>
                <a:latin typeface="Arial" panose="020B0604020202020204" pitchFamily="34" charset="0"/>
              </a:defRPr>
            </a:lvl1pPr>
            <a:lvl2pPr marL="742950" indent="-285750" eaLnBrk="0" hangingPunct="0">
              <a:defRPr i="1">
                <a:solidFill>
                  <a:sysClr val="windowText" lastClr="000000"/>
                </a:solidFill>
                <a:latin typeface="Arial" panose="020B0604020202020204" pitchFamily="34" charset="0"/>
              </a:defRPr>
            </a:lvl2pPr>
            <a:lvl3pPr marL="1143000" indent="-228600" eaLnBrk="0" hangingPunct="0">
              <a:defRPr i="1">
                <a:solidFill>
                  <a:sysClr val="windowText" lastClr="000000"/>
                </a:solidFill>
                <a:latin typeface="Arial" panose="020B0604020202020204" pitchFamily="34" charset="0"/>
              </a:defRPr>
            </a:lvl3pPr>
            <a:lvl4pPr marL="1600200" indent="-228600" eaLnBrk="0" hangingPunct="0">
              <a:defRPr i="1">
                <a:solidFill>
                  <a:sysClr val="windowText" lastClr="000000"/>
                </a:solidFill>
                <a:latin typeface="Arial" panose="020B0604020202020204" pitchFamily="34" charset="0"/>
              </a:defRPr>
            </a:lvl4pPr>
            <a:lvl5pPr marL="2057400" indent="-228600" eaLnBrk="0" hangingPunct="0">
              <a:defRPr i="1">
                <a:solidFill>
                  <a:sysClr val="windowText" lastClr="000000"/>
                </a:solidFill>
                <a:latin typeface="Arial" panose="020B0604020202020204" pitchFamily="34" charset="0"/>
              </a:defRPr>
            </a:lvl5pPr>
            <a:lvl6pPr marL="2514600" indent="-228600" algn="ctr" eaLnBrk="0" fontAlgn="base" hangingPunct="0">
              <a:spcBef>
                <a:spcPct val="0"/>
              </a:spcBef>
              <a:spcAft>
                <a:spcPct val="0"/>
              </a:spcAft>
              <a:defRPr i="1">
                <a:solidFill>
                  <a:sysClr val="windowText" lastClr="000000"/>
                </a:solidFill>
                <a:latin typeface="Arial" panose="020B0604020202020204" pitchFamily="34" charset="0"/>
              </a:defRPr>
            </a:lvl6pPr>
            <a:lvl7pPr marL="2971800" indent="-228600" algn="ctr" eaLnBrk="0" fontAlgn="base" hangingPunct="0">
              <a:spcBef>
                <a:spcPct val="0"/>
              </a:spcBef>
              <a:spcAft>
                <a:spcPct val="0"/>
              </a:spcAft>
              <a:defRPr i="1">
                <a:solidFill>
                  <a:sysClr val="windowText" lastClr="000000"/>
                </a:solidFill>
                <a:latin typeface="Arial" panose="020B0604020202020204" pitchFamily="34" charset="0"/>
              </a:defRPr>
            </a:lvl7pPr>
            <a:lvl8pPr marL="3429000" indent="-228600" algn="ctr" eaLnBrk="0" fontAlgn="base" hangingPunct="0">
              <a:spcBef>
                <a:spcPct val="0"/>
              </a:spcBef>
              <a:spcAft>
                <a:spcPct val="0"/>
              </a:spcAft>
              <a:defRPr i="1">
                <a:solidFill>
                  <a:sysClr val="windowText" lastClr="000000"/>
                </a:solidFill>
                <a:latin typeface="Arial" panose="020B0604020202020204" pitchFamily="34" charset="0"/>
              </a:defRPr>
            </a:lvl8pPr>
            <a:lvl9pPr marL="3886200" indent="-228600" algn="ctr" eaLnBrk="0" fontAlgn="base" hangingPunct="0">
              <a:spcBef>
                <a:spcPct val="0"/>
              </a:spcBef>
              <a:spcAft>
                <a:spcPct val="0"/>
              </a:spcAft>
              <a:defRPr i="1">
                <a:solidFill>
                  <a:sysClr val="windowText" lastClr="000000"/>
                </a:solidFill>
                <a:latin typeface="Arial" panose="020B0604020202020204" pitchFamily="34" charset="0"/>
              </a:defRPr>
            </a:lvl9pPr>
          </a:lstStyle>
          <a:p>
            <a:r>
              <a:rPr lang="zh-CN" altLang="en-US" sz="2000" dirty="0">
                <a:solidFill>
                  <a:schemeClr val="tx1"/>
                </a:solidFill>
                <a:sym typeface="+mn-ea"/>
              </a:rPr>
              <a:t>在先前的研究中，强相互依赖性被广泛用来描述网络之间的相互作用。 然而，在某些情况下，它与真实情况有所不同。 例如，智能电网中的通信节点故障不会直接导致电力节点故障。 因此，应该研究考虑网络之间间接影响的弱相互依赖性。</a:t>
            </a:r>
            <a:endParaRPr lang="zh-CN" altLang="en-US" sz="2000" dirty="0">
              <a:solidFill>
                <a:schemeClr val="tx1"/>
              </a:solidFill>
              <a:sym typeface="+mn-ea"/>
            </a:endParaRPr>
          </a:p>
        </p:txBody>
      </p:sp>
      <p:sp>
        <p:nvSpPr>
          <p:cNvPr id="22" name="矩形 21"/>
          <p:cNvSpPr/>
          <p:nvPr>
            <p:custDataLst>
              <p:tags r:id="rId10"/>
            </p:custDataLst>
          </p:nvPr>
        </p:nvSpPr>
        <p:spPr>
          <a:xfrm>
            <a:off x="392933" y="1913946"/>
            <a:ext cx="943057" cy="3909580"/>
          </a:xfrm>
          <a:prstGeom prst="rect">
            <a:avLst/>
          </a:prstGeom>
          <a:gradFill>
            <a:gsLst>
              <a:gs pos="0">
                <a:sysClr val="window" lastClr="FFFFFF">
                  <a:alpha val="0"/>
                </a:sysClr>
              </a:gs>
              <a:gs pos="100000">
                <a:sysClr val="windowText" lastClr="000000">
                  <a:alpha val="37000"/>
                </a:sysClr>
              </a:gs>
            </a:gsLst>
            <a:lin ang="10800000" scaled="0"/>
          </a:gradFill>
          <a:ln>
            <a:noFill/>
          </a:ln>
        </p:spPr>
        <p:style>
          <a:lnRef idx="2">
            <a:srgbClr val="0F6FC6">
              <a:shade val="50000"/>
            </a:srgbClr>
          </a:lnRef>
          <a:fillRef idx="1">
            <a:srgbClr val="0F6FC6"/>
          </a:fillRef>
          <a:effectRef idx="0">
            <a:srgbClr val="0F6FC6"/>
          </a:effectRef>
          <a:fontRef idx="minor">
            <a:sysClr val="window" lastClr="FFFFFF"/>
          </a:fontRef>
        </p:style>
        <p:txBody>
          <a:bodyPr wrap="square" rIns="144000" rtlCol="0" anchor="ctr">
            <a:normAutofit/>
          </a:bodyPr>
          <a:lstStyle/>
          <a:p>
            <a:pPr algn="ctr"/>
            <a:endParaRPr lang="zh-CN" altLang="en-US">
              <a:solidFill>
                <a:srgbClr val="FFFFFF"/>
              </a:solidFill>
              <a:latin typeface="Arial" panose="020B0604020202020204" pitchFamily="34" charset="0"/>
              <a:ea typeface="黑体" panose="02010609060101010101" charset="-122"/>
              <a:sym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375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79070"/>
            <a:ext cx="920369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不同保护策略下提出的鲁棒性指标的表现</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091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73006"/>
            <a:ext cx="700966" cy="700966"/>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81915" y="1181100"/>
            <a:ext cx="5753735" cy="503110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267450" y="1196340"/>
            <a:ext cx="5847080" cy="5015865"/>
          </a:xfrm>
          <a:prstGeom prst="rect">
            <a:avLst/>
          </a:prstGeom>
        </p:spPr>
      </p:pic>
      <p:sp>
        <p:nvSpPr>
          <p:cNvPr id="6" name="文本框 5"/>
          <p:cNvSpPr txBox="1"/>
          <p:nvPr/>
        </p:nvSpPr>
        <p:spPr>
          <a:xfrm>
            <a:off x="26670" y="6273165"/>
            <a:ext cx="6241415" cy="316230"/>
          </a:xfrm>
          <a:prstGeom prst="rect">
            <a:avLst/>
          </a:prstGeom>
          <a:noFill/>
        </p:spPr>
        <p:txBody>
          <a:bodyPr wrap="square" rtlCol="0" anchor="t">
            <a:noAutofit/>
          </a:bodyPr>
          <a:lstStyle/>
          <a:p>
            <a:pPr lvl="0" algn="ctr">
              <a:buClrTx/>
              <a:buSzTx/>
              <a:buFontTx/>
            </a:pPr>
            <a:r>
              <a:rPr lang="zh-CN" altLang="en-US" sz="900">
                <a:sym typeface="+mn-ea"/>
              </a:rPr>
              <a:t>Fig. 7. The curves of survival node ratios under random attacks with different protection strategies.</a:t>
            </a:r>
            <a:endParaRPr lang="zh-CN" altLang="en-US" sz="900">
              <a:sym typeface="+mn-ea"/>
            </a:endParaRPr>
          </a:p>
        </p:txBody>
      </p:sp>
      <p:sp>
        <p:nvSpPr>
          <p:cNvPr id="9" name="文本框 8"/>
          <p:cNvSpPr txBox="1"/>
          <p:nvPr/>
        </p:nvSpPr>
        <p:spPr>
          <a:xfrm>
            <a:off x="6289040" y="6273165"/>
            <a:ext cx="6096000" cy="402590"/>
          </a:xfrm>
          <a:prstGeom prst="rect">
            <a:avLst/>
          </a:prstGeom>
          <a:noFill/>
        </p:spPr>
        <p:txBody>
          <a:bodyPr wrap="square" rtlCol="0" anchor="t">
            <a:noAutofit/>
          </a:bodyPr>
          <a:lstStyle/>
          <a:p>
            <a:pPr lvl="0" algn="ctr">
              <a:buClrTx/>
              <a:buSzTx/>
              <a:buFontTx/>
            </a:pPr>
            <a:r>
              <a:rPr lang="zh-CN" altLang="en-US" sz="900">
                <a:sym typeface="+mn-ea"/>
              </a:rPr>
              <a:t>Fig. 8. The differences in survival node ratios between systems with and without the protection strategy.</a:t>
            </a:r>
            <a:endParaRPr lang="zh-CN" altLang="en-US" sz="900">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375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79070"/>
            <a:ext cx="935228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sym typeface="+mn-ea"/>
              </a:rPr>
              <a:t>不同保护策略下提出的鲁棒性指标的表现</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091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73006"/>
            <a:ext cx="700966" cy="700966"/>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17475" y="1242695"/>
            <a:ext cx="5725795" cy="5007610"/>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6267450" y="1242060"/>
            <a:ext cx="5782945" cy="5019040"/>
          </a:xfrm>
          <a:prstGeom prst="rect">
            <a:avLst/>
          </a:prstGeom>
        </p:spPr>
      </p:pic>
      <p:sp>
        <p:nvSpPr>
          <p:cNvPr id="11" name="文本框 10"/>
          <p:cNvSpPr txBox="1"/>
          <p:nvPr/>
        </p:nvSpPr>
        <p:spPr>
          <a:xfrm>
            <a:off x="165100" y="6426200"/>
            <a:ext cx="6096000" cy="378460"/>
          </a:xfrm>
          <a:prstGeom prst="rect">
            <a:avLst/>
          </a:prstGeom>
          <a:noFill/>
        </p:spPr>
        <p:txBody>
          <a:bodyPr wrap="square" rtlCol="0" anchor="t">
            <a:noAutofit/>
          </a:bodyPr>
          <a:lstStyle/>
          <a:p>
            <a:pPr lvl="0" algn="ctr">
              <a:buClrTx/>
              <a:buSzTx/>
              <a:buFontTx/>
            </a:pPr>
            <a:r>
              <a:rPr lang="zh-CN" altLang="en-US" sz="900">
                <a:sym typeface="+mn-ea"/>
              </a:rPr>
              <a:t>Fig. 9. The curves of power supply under random attacks with different protection strategies.</a:t>
            </a:r>
            <a:endParaRPr lang="zh-CN" altLang="en-US" sz="900">
              <a:sym typeface="+mn-ea"/>
            </a:endParaRPr>
          </a:p>
        </p:txBody>
      </p:sp>
      <p:sp>
        <p:nvSpPr>
          <p:cNvPr id="12" name="文本框 11"/>
          <p:cNvSpPr txBox="1"/>
          <p:nvPr/>
        </p:nvSpPr>
        <p:spPr>
          <a:xfrm>
            <a:off x="6261100" y="6426200"/>
            <a:ext cx="6096000" cy="452120"/>
          </a:xfrm>
          <a:prstGeom prst="rect">
            <a:avLst/>
          </a:prstGeom>
          <a:noFill/>
        </p:spPr>
        <p:txBody>
          <a:bodyPr wrap="square" rtlCol="0" anchor="t">
            <a:noAutofit/>
          </a:bodyPr>
          <a:lstStyle/>
          <a:p>
            <a:pPr lvl="0" algn="ctr">
              <a:buClrTx/>
              <a:buSzTx/>
              <a:buFontTx/>
            </a:pPr>
            <a:r>
              <a:rPr lang="zh-CN" altLang="en-US" sz="900">
                <a:sym typeface="+mn-ea"/>
              </a:rPr>
              <a:t>Fig. 10. The differences in survival node ratios between systems with and without protection strategy.</a:t>
            </a:r>
            <a:endParaRPr lang="zh-CN" altLang="en-US" sz="90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375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79070"/>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弱相互依赖调整策略的表现</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091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73006"/>
            <a:ext cx="700966" cy="700966"/>
          </a:xfrm>
          <a:prstGeom prst="rect">
            <a:avLst/>
          </a:prstGeom>
        </p:spPr>
      </p:pic>
      <p:sp>
        <p:nvSpPr>
          <p:cNvPr id="3" name="文本框 2"/>
          <p:cNvSpPr txBox="1"/>
          <p:nvPr/>
        </p:nvSpPr>
        <p:spPr>
          <a:xfrm>
            <a:off x="782320" y="1238885"/>
            <a:ext cx="10134600" cy="5066030"/>
          </a:xfrm>
          <a:prstGeom prst="rect">
            <a:avLst/>
          </a:prstGeom>
          <a:noFill/>
        </p:spPr>
        <p:txBody>
          <a:bodyPr wrap="square" rtlCol="0" anchor="t">
            <a:noAutofit/>
          </a:bodyPr>
          <a:lstStyle/>
          <a:p>
            <a:pPr>
              <a:lnSpc>
                <a:spcPct val="150000"/>
              </a:lnSpc>
            </a:pPr>
            <a:r>
              <a:rPr lang="zh-CN" altLang="en-US" sz="2000"/>
              <a:t>弱相互依赖调整策略主要由依赖链接减少策略和受控链接添加策略组成。 </a:t>
            </a:r>
            <a:endParaRPr lang="zh-CN" altLang="en-US" sz="2000"/>
          </a:p>
          <a:p>
            <a:pPr>
              <a:lnSpc>
                <a:spcPct val="150000"/>
              </a:lnSpc>
            </a:pPr>
            <a:endParaRPr lang="zh-CN" altLang="en-US" sz="2000"/>
          </a:p>
          <a:p>
            <a:pPr>
              <a:lnSpc>
                <a:spcPct val="150000"/>
              </a:lnSpc>
            </a:pPr>
            <a:r>
              <a:rPr lang="zh-CN" altLang="en-US" sz="2000"/>
              <a:t>对于</a:t>
            </a:r>
            <a:r>
              <a:rPr lang="zh-CN" altLang="en-US" sz="2000" b="1">
                <a:solidFill>
                  <a:srgbClr val="FF0000"/>
                </a:solidFill>
              </a:rPr>
              <a:t>依赖链路减少策略</a:t>
            </a:r>
            <a:r>
              <a:rPr lang="zh-CN" altLang="en-US" sz="2000"/>
              <a:t>，当电源节点被攻击策略移除时，一些关键传感器节点配备了备用电池。 通过使用备用电池，耦合的传感器节点仍然可以正常工作。</a:t>
            </a:r>
            <a:endParaRPr lang="zh-CN" altLang="en-US" sz="2000"/>
          </a:p>
          <a:p>
            <a:pPr>
              <a:lnSpc>
                <a:spcPct val="150000"/>
              </a:lnSpc>
            </a:pPr>
            <a:endParaRPr lang="zh-CN" altLang="en-US" sz="2000"/>
          </a:p>
          <a:p>
            <a:pPr>
              <a:lnSpc>
                <a:spcPct val="150000"/>
              </a:lnSpc>
            </a:pPr>
            <a:r>
              <a:rPr lang="zh-CN" altLang="en-US" sz="2000"/>
              <a:t>由于传感器节点控制的电力节点可以及时调整相连链路的潮流，因此增加电力节点的控制可以有效减轻电网级联故障的负面影响。 </a:t>
            </a:r>
            <a:endParaRPr lang="zh-CN" altLang="en-US" sz="2000"/>
          </a:p>
          <a:p>
            <a:pPr>
              <a:lnSpc>
                <a:spcPct val="150000"/>
              </a:lnSpc>
            </a:pPr>
            <a:r>
              <a:rPr lang="zh-CN" altLang="en-US" sz="2000"/>
              <a:t>对于</a:t>
            </a:r>
            <a:r>
              <a:rPr lang="zh-CN" altLang="en-US" sz="2000" b="1">
                <a:solidFill>
                  <a:srgbClr val="FF0000"/>
                </a:solidFill>
              </a:rPr>
              <a:t>受控链路添加策略</a:t>
            </a:r>
            <a:r>
              <a:rPr lang="zh-CN" altLang="en-US" sz="2000"/>
              <a:t>，部分电力节点与其他传感器节点耦合。 如果电力节点具有至少一个耦合的传感器节点，则可以调整相关传输线的承载能力以避免线路过载。 </a:t>
            </a:r>
            <a:endParaRPr lang="zh-CN" altLang="en-US" sz="2000"/>
          </a:p>
          <a:p>
            <a:pPr>
              <a:lnSpc>
                <a:spcPct val="150000"/>
              </a:lnSpc>
            </a:pPr>
            <a:endParaRPr lang="zh-CN" altLang="en-US" sz="2000"/>
          </a:p>
          <a:p>
            <a:pPr>
              <a:lnSpc>
                <a:spcPct val="150000"/>
              </a:lnSpc>
            </a:pPr>
            <a:r>
              <a:rPr lang="zh-CN" altLang="en-US" sz="2000"/>
              <a:t>基于上述描述，下面给出弱相互依赖调整策略对CPS鲁棒性的仿真。</a:t>
            </a:r>
            <a:endParaRPr lang="zh-CN" altLang="en-US"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375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179070"/>
            <a:ext cx="766000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六、实验分析</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弱相互依赖调整策略的表现</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4091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46" y="73006"/>
            <a:ext cx="700966" cy="700966"/>
          </a:xfrm>
          <a:prstGeom prst="rect">
            <a:avLst/>
          </a:prstGeom>
        </p:spPr>
      </p:pic>
      <p:pic>
        <p:nvPicPr>
          <p:cNvPr id="2" name="图片 1"/>
          <p:cNvPicPr>
            <a:picLocks noChangeAspect="1"/>
          </p:cNvPicPr>
          <p:nvPr>
            <p:custDataLst>
              <p:tags r:id="rId3"/>
            </p:custDataLst>
          </p:nvPr>
        </p:nvPicPr>
        <p:blipFill>
          <a:blip r:embed="rId4"/>
          <a:stretch>
            <a:fillRect/>
          </a:stretch>
        </p:blipFill>
        <p:spPr>
          <a:xfrm>
            <a:off x="184150" y="1155700"/>
            <a:ext cx="5666105" cy="495554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6342380" y="1134745"/>
            <a:ext cx="5690870" cy="4976495"/>
          </a:xfrm>
          <a:prstGeom prst="rect">
            <a:avLst/>
          </a:prstGeom>
        </p:spPr>
      </p:pic>
      <p:sp>
        <p:nvSpPr>
          <p:cNvPr id="6" name="文本框 5"/>
          <p:cNvSpPr txBox="1"/>
          <p:nvPr/>
        </p:nvSpPr>
        <p:spPr>
          <a:xfrm>
            <a:off x="95250" y="6164580"/>
            <a:ext cx="6184900" cy="922020"/>
          </a:xfrm>
          <a:prstGeom prst="rect">
            <a:avLst/>
          </a:prstGeom>
          <a:noFill/>
        </p:spPr>
        <p:txBody>
          <a:bodyPr wrap="square" rtlCol="0" anchor="t">
            <a:noAutofit/>
          </a:bodyPr>
          <a:lstStyle/>
          <a:p>
            <a:pPr lvl="0" algn="ctr">
              <a:buClrTx/>
              <a:buSzTx/>
              <a:buFontTx/>
            </a:pPr>
            <a:r>
              <a:rPr lang="zh-CN" altLang="en-US" sz="900">
                <a:sym typeface="+mn-ea"/>
              </a:rPr>
              <a:t>Fig. 11. The curves of survival node ratios under random attacks with interdependency adjustment strategies.</a:t>
            </a:r>
            <a:endParaRPr lang="zh-CN" altLang="en-US" sz="900">
              <a:sym typeface="+mn-ea"/>
            </a:endParaRPr>
          </a:p>
        </p:txBody>
      </p:sp>
      <p:sp>
        <p:nvSpPr>
          <p:cNvPr id="9" name="文本框 8"/>
          <p:cNvSpPr txBox="1"/>
          <p:nvPr/>
        </p:nvSpPr>
        <p:spPr>
          <a:xfrm>
            <a:off x="6286500" y="6164580"/>
            <a:ext cx="6096000" cy="645160"/>
          </a:xfrm>
          <a:prstGeom prst="rect">
            <a:avLst/>
          </a:prstGeom>
          <a:noFill/>
        </p:spPr>
        <p:txBody>
          <a:bodyPr wrap="square" rtlCol="0" anchor="t">
            <a:noAutofit/>
          </a:bodyPr>
          <a:lstStyle/>
          <a:p>
            <a:pPr lvl="0" algn="ctr">
              <a:buClrTx/>
              <a:buSzTx/>
              <a:buFontTx/>
            </a:pPr>
            <a:r>
              <a:rPr lang="zh-CN" altLang="en-US" sz="900">
                <a:sym typeface="+mn-ea"/>
              </a:rPr>
              <a:t>Fig. 12. The differences in survival node ratios with and without interdependency adjustment strategies.</a:t>
            </a:r>
            <a:endParaRPr lang="zh-CN" altLang="en-US" sz="90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V="1">
            <a:off x="782320" y="61551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6446" y="47606"/>
            <a:ext cx="700966" cy="700966"/>
          </a:xfrm>
          <a:prstGeom prst="rect">
            <a:avLst/>
          </a:prstGeom>
        </p:spPr>
      </p:pic>
      <p:sp>
        <p:nvSpPr>
          <p:cNvPr id="13" name="文本框 12"/>
          <p:cNvSpPr txBox="1"/>
          <p:nvPr/>
        </p:nvSpPr>
        <p:spPr>
          <a:xfrm>
            <a:off x="3600450" y="636270"/>
            <a:ext cx="4064000" cy="368300"/>
          </a:xfrm>
          <a:prstGeom prst="rect">
            <a:avLst/>
          </a:prstGeom>
          <a:noFill/>
        </p:spPr>
        <p:txBody>
          <a:bodyPr wrap="square" rtlCol="0">
            <a:spAutoFit/>
          </a:bodyPr>
          <a:lstStyle/>
          <a:p>
            <a:endParaRPr lang="zh-CN" altLang="en-US"/>
          </a:p>
        </p:txBody>
      </p:sp>
      <p:pic>
        <p:nvPicPr>
          <p:cNvPr id="3" name="图片 2" descr="文章总结"/>
          <p:cNvPicPr>
            <a:picLocks noChangeAspect="1"/>
          </p:cNvPicPr>
          <p:nvPr/>
        </p:nvPicPr>
        <p:blipFill>
          <a:blip r:embed="rId2"/>
          <a:stretch>
            <a:fillRect/>
          </a:stretch>
        </p:blipFill>
        <p:spPr>
          <a:xfrm>
            <a:off x="-244475" y="-108585"/>
            <a:ext cx="12686030" cy="70059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361696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551305" y="1284352"/>
            <a:ext cx="9530227" cy="4703522"/>
          </a:xfrm>
          <a:prstGeom prst="roundRect">
            <a:avLst>
              <a:gd name="adj" fmla="val 4273"/>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3911600" y="2459355"/>
            <a:ext cx="7082155" cy="2245360"/>
          </a:xfrm>
          <a:prstGeom prst="rect">
            <a:avLst/>
          </a:prstGeom>
        </p:spPr>
        <p:txBody>
          <a:bodyPr wrap="square">
            <a:spAutoFit/>
          </a:bodyPr>
          <a:lstStyle/>
          <a:p>
            <a:pPr marL="285750" indent="-285750">
              <a:buFont typeface="Wingdings" panose="05000000000000000000" charset="0"/>
              <a:buChar char="ü"/>
            </a:pPr>
            <a:r>
              <a:rPr lang="zh-CN" altLang="en-US" sz="2000">
                <a:sym typeface="+mn-ea"/>
              </a:rPr>
              <a:t>分析复杂系统鲁棒性时，要兼顾网络结构特性与节点功能性</a:t>
            </a:r>
            <a:endParaRPr lang="zh-CN" altLang="en-US" sz="2000">
              <a:sym typeface="+mn-ea"/>
            </a:endParaRPr>
          </a:p>
          <a:p>
            <a:pPr indent="0">
              <a:buFont typeface="Wingdings" panose="05000000000000000000" charset="0"/>
              <a:buNone/>
            </a:pPr>
            <a:endParaRPr lang="zh-CN" altLang="en-US" sz="2000"/>
          </a:p>
          <a:p>
            <a:pPr indent="0">
              <a:buFont typeface="Wingdings" panose="05000000000000000000" charset="0"/>
              <a:buNone/>
            </a:pPr>
            <a:endParaRPr lang="zh-CN" altLang="en-US" sz="2000"/>
          </a:p>
          <a:p>
            <a:pPr marL="285750" indent="-285750">
              <a:buFont typeface="Wingdings" panose="05000000000000000000" charset="0"/>
              <a:buChar char="ü"/>
            </a:pPr>
            <a:r>
              <a:rPr lang="zh-CN" altLang="en-US" sz="2000">
                <a:sym typeface="+mn-ea"/>
              </a:rPr>
              <a:t>设计多层网络时尽量考虑弱相互依赖来保证鲁棒性</a:t>
            </a:r>
            <a:endParaRPr lang="zh-CN" altLang="en-US" sz="2000">
              <a:sym typeface="+mn-ea"/>
            </a:endParaRPr>
          </a:p>
          <a:p>
            <a:pPr indent="0">
              <a:buFont typeface="Wingdings" panose="05000000000000000000" charset="0"/>
              <a:buNone/>
            </a:pPr>
            <a:endParaRPr lang="zh-CN" altLang="en-US" sz="2000"/>
          </a:p>
          <a:p>
            <a:pPr indent="0">
              <a:buFont typeface="Wingdings" panose="05000000000000000000" charset="0"/>
              <a:buNone/>
            </a:pPr>
            <a:endParaRPr lang="zh-CN" altLang="en-US" sz="2000"/>
          </a:p>
          <a:p>
            <a:pPr marL="285750" indent="-285750">
              <a:buFont typeface="Wingdings" panose="05000000000000000000" charset="0"/>
              <a:buChar char="ü"/>
            </a:pPr>
            <a:r>
              <a:rPr lang="zh-CN" altLang="en-US" sz="2000">
                <a:sym typeface="+mn-ea"/>
              </a:rPr>
              <a:t>弱相互依赖的调整依据策略，或许还有创新空间</a:t>
            </a:r>
            <a:endParaRPr lang="zh-CN" altLang="zh-CN" sz="1600" kern="100" dirty="0">
              <a:effectLst/>
              <a:latin typeface="+mn-ea"/>
              <a:cs typeface="Times New Roman" panose="02020603050405020304" pitchFamily="18" charset="0"/>
            </a:endParaRPr>
          </a:p>
        </p:txBody>
      </p:sp>
      <p:sp>
        <p:nvSpPr>
          <p:cNvPr id="2" name="文本框 1"/>
          <p:cNvSpPr txBox="1"/>
          <p:nvPr/>
        </p:nvSpPr>
        <p:spPr>
          <a:xfrm>
            <a:off x="2199494" y="2459504"/>
            <a:ext cx="889146" cy="1938020"/>
          </a:xfrm>
          <a:prstGeom prst="rect">
            <a:avLst/>
          </a:prstGeom>
          <a:noFill/>
        </p:spPr>
        <p:txBody>
          <a:bodyPr wrap="square" rtlCol="0">
            <a:spAutoFit/>
          </a:bodyPr>
          <a:lstStyle/>
          <a:p>
            <a:r>
              <a:rPr lang="zh-CN" altLang="en-US" sz="6000" b="1" dirty="0">
                <a:solidFill>
                  <a:srgbClr val="2F5597"/>
                </a:solidFill>
                <a:latin typeface="微软雅黑" panose="020B0503020204020204" pitchFamily="34" charset="-122"/>
                <a:ea typeface="微软雅黑" panose="020B0503020204020204" pitchFamily="34" charset="-122"/>
              </a:rPr>
              <a:t>收获</a:t>
            </a:r>
            <a:endParaRPr lang="zh-CN" altLang="en-US" sz="6000" b="1" dirty="0">
              <a:solidFill>
                <a:srgbClr val="2F559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0"/>
            <a:ext cx="1903095"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337820" y="1284605"/>
            <a:ext cx="1106805" cy="4703445"/>
          </a:xfrm>
          <a:prstGeom prst="roundRect">
            <a:avLst>
              <a:gd name="adj" fmla="val 4273"/>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398634" y="2603014"/>
            <a:ext cx="889146" cy="1938020"/>
          </a:xfrm>
          <a:prstGeom prst="rect">
            <a:avLst/>
          </a:prstGeom>
          <a:noFill/>
        </p:spPr>
        <p:txBody>
          <a:bodyPr wrap="square" rtlCol="0">
            <a:spAutoFit/>
          </a:bodyPr>
          <a:lstStyle/>
          <a:p>
            <a:r>
              <a:rPr lang="zh-CN" altLang="en-US" sz="6000" b="1" dirty="0">
                <a:solidFill>
                  <a:srgbClr val="2F5597"/>
                </a:solidFill>
                <a:latin typeface="微软雅黑" panose="020B0503020204020204" pitchFamily="34" charset="-122"/>
                <a:ea typeface="微软雅黑" panose="020B0503020204020204" pitchFamily="34" charset="-122"/>
              </a:rPr>
              <a:t>疑问</a:t>
            </a:r>
            <a:endParaRPr lang="zh-CN" altLang="en-US" sz="6000" b="1" dirty="0">
              <a:solidFill>
                <a:srgbClr val="2F5597"/>
              </a:solidFill>
              <a:latin typeface="微软雅黑" panose="020B0503020204020204" pitchFamily="34" charset="-122"/>
              <a:ea typeface="微软雅黑" panose="020B0503020204020204" pitchFamily="34" charset="-122"/>
            </a:endParaRPr>
          </a:p>
        </p:txBody>
      </p:sp>
      <p:sp>
        <p:nvSpPr>
          <p:cNvPr id="4" name="文本框 3" descr="7b0a202020202262756c6c6574223a20227b5c2263617465676f727949645c223a31303030352c5c2274656d706c61746549645c223a32303233313337347d220a7d0a"/>
          <p:cNvSpPr txBox="1"/>
          <p:nvPr/>
        </p:nvSpPr>
        <p:spPr>
          <a:xfrm>
            <a:off x="1988185" y="1128395"/>
            <a:ext cx="9779000" cy="4707890"/>
          </a:xfrm>
          <a:prstGeom prst="rect">
            <a:avLst/>
          </a:prstGeom>
          <a:noFill/>
        </p:spPr>
        <p:txBody>
          <a:bodyPr wrap="square" rtlCol="0" anchor="t">
            <a:spAutoFit/>
          </a:bodyPr>
          <a:lstStyle/>
          <a:p>
            <a:pPr marL="285750" indent="-285750">
              <a:buSzPct val="150000"/>
              <a:buFont typeface="Wingdings" panose="05000000000000000000" charset="0"/>
              <a:buBlip>
                <a:blip r:embed="rId1"/>
              </a:buBlip>
            </a:pPr>
            <a:r>
              <a:rPr lang="zh-CN" altLang="en-US" sz="2000" dirty="0">
                <a:sym typeface="+mn-ea"/>
              </a:rPr>
              <a:t>保护以及调整的指标、策略，是作者自己提出的，但是验证系统鲁棒性的指标也是作者自己提出的，没有和其他鲁棒性指标做对比。</a:t>
            </a:r>
            <a:endParaRPr lang="zh-CN" altLang="en-US" sz="2000" dirty="0"/>
          </a:p>
          <a:p>
            <a:pPr marL="285750" indent="-285750">
              <a:buSzPct val="150000"/>
              <a:buFont typeface="Wingdings" panose="05000000000000000000" charset="0"/>
              <a:buBlip>
                <a:blip r:embed="rId1"/>
              </a:buBlip>
            </a:pPr>
            <a:endParaRPr lang="zh-CN" altLang="en-US" sz="2000" dirty="0"/>
          </a:p>
          <a:p>
            <a:pPr marL="285750" indent="-285750">
              <a:buSzPct val="150000"/>
              <a:buFont typeface="Wingdings" panose="05000000000000000000" charset="0"/>
              <a:buBlip>
                <a:blip r:embed="rId1"/>
              </a:buBlip>
            </a:pPr>
            <a:r>
              <a:rPr lang="zh-CN" altLang="en-US" sz="2000" dirty="0">
                <a:sym typeface="+mn-ea"/>
              </a:rPr>
              <a:t>如果是去中心化的传感器通信网络，或许会更加安全。作者的实验是对电网进行攻击，通信层方面的故障只是会由于电网波动而可能产生的数据拥塞、宕机。如果是针对通信层的网络攻击，这种中心化的通信网络不够安全。</a:t>
            </a:r>
            <a:endParaRPr lang="zh-CN" altLang="en-US" sz="2000" dirty="0">
              <a:sym typeface="+mn-ea"/>
            </a:endParaRPr>
          </a:p>
          <a:p>
            <a:pPr marL="285750" indent="-285750">
              <a:buSzPct val="150000"/>
              <a:buFont typeface="Wingdings" panose="05000000000000000000" charset="0"/>
              <a:buBlip>
                <a:blip r:embed="rId1"/>
              </a:buBlip>
            </a:pPr>
            <a:endParaRPr lang="zh-CN" altLang="en-US" sz="2000" dirty="0"/>
          </a:p>
          <a:p>
            <a:pPr marL="285750" indent="-285750">
              <a:buSzPct val="150000"/>
              <a:buFont typeface="Wingdings" panose="05000000000000000000" charset="0"/>
              <a:buBlip>
                <a:blip r:embed="rId1"/>
              </a:buBlip>
            </a:pPr>
            <a:r>
              <a:rPr lang="zh-CN" altLang="en-US" sz="2000" dirty="0">
                <a:sym typeface="+mn-ea"/>
              </a:rPr>
              <a:t>本文虽然考虑网络的功能特性，但是在节点表示的相关物理器件的功能描述上仍然比较宽泛。或者说，一个物理器件</a:t>
            </a:r>
            <a:r>
              <a:rPr lang="en-US" altLang="zh-CN" sz="2000" dirty="0">
                <a:sym typeface="+mn-ea"/>
              </a:rPr>
              <a:t>/</a:t>
            </a:r>
            <a:r>
              <a:rPr lang="zh-CN" altLang="en-US" sz="2000" dirty="0">
                <a:sym typeface="+mn-ea"/>
              </a:rPr>
              <a:t>节点被攻击，现实情况就是会不同程度的失效，有些失去了</a:t>
            </a:r>
            <a:r>
              <a:rPr lang="en-US" altLang="zh-CN" sz="2000" dirty="0">
                <a:sym typeface="+mn-ea"/>
              </a:rPr>
              <a:t>A</a:t>
            </a:r>
            <a:r>
              <a:rPr lang="zh-CN" altLang="en-US" sz="2000" dirty="0">
                <a:sym typeface="+mn-ea"/>
              </a:rPr>
              <a:t>功能，有些失去了</a:t>
            </a:r>
            <a:r>
              <a:rPr lang="en-US" altLang="zh-CN" sz="2000" dirty="0">
                <a:sym typeface="+mn-ea"/>
              </a:rPr>
              <a:t>B</a:t>
            </a:r>
            <a:r>
              <a:rPr lang="zh-CN" altLang="en-US" sz="2000" dirty="0">
                <a:sym typeface="+mn-ea"/>
              </a:rPr>
              <a:t>功能，有些是改变了自身的依赖，有些彻底崩溃。虽然可以按照最坏情况的假设，来衡量网络鲁棒性。但是，一个节点失去一部分功能，或者改变了依赖（间接破坏依赖），反而有可能会造成比节点直接移除更大的系统灾难。如果考虑到这些去制定一些策略来衡量网络鲁棒性，或许会更加符合现实。比如对节点进行分类，非敏感节点可以允许低效，敏感性节点受到任何改变都直接宕机。不过作者也提到了弱相互性系统有很高的复杂度和不确定性。。。。。。</a:t>
            </a:r>
            <a:endParaRPr lang="zh-CN" altLang="en-US" sz="2000" dirty="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80454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1084" y="209734"/>
            <a:ext cx="358622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一、介绍</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贡献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7139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103486"/>
            <a:ext cx="700966" cy="700966"/>
          </a:xfrm>
          <a:prstGeom prst="rect">
            <a:avLst/>
          </a:prstGeom>
        </p:spPr>
      </p:pic>
      <p:grpSp>
        <p:nvGrpSpPr>
          <p:cNvPr id="66" name="组合 65"/>
          <p:cNvGrpSpPr/>
          <p:nvPr>
            <p:custDataLst>
              <p:tags r:id="rId4"/>
            </p:custDataLst>
          </p:nvPr>
        </p:nvGrpSpPr>
        <p:grpSpPr>
          <a:xfrm>
            <a:off x="1379688" y="1115497"/>
            <a:ext cx="9638666" cy="1031232"/>
            <a:chOff x="3798888" y="1312863"/>
            <a:chExt cx="9641833" cy="1031572"/>
          </a:xfrm>
        </p:grpSpPr>
        <p:sp>
          <p:nvSpPr>
            <p:cNvPr id="67" name="文本框 66"/>
            <p:cNvSpPr txBox="1"/>
            <p:nvPr>
              <p:custDataLst>
                <p:tags r:id="rId5"/>
              </p:custDataLst>
            </p:nvPr>
          </p:nvSpPr>
          <p:spPr>
            <a:xfrm>
              <a:off x="4373752" y="1594888"/>
              <a:ext cx="9066969" cy="749547"/>
            </a:xfrm>
            <a:prstGeom prst="rect">
              <a:avLst/>
            </a:prstGeom>
            <a:noFill/>
          </p:spPr>
          <p:txBody>
            <a:bodyPr/>
            <a:lstStyle/>
            <a:p>
              <a:pPr indent="457200">
                <a:defRPr/>
              </a:pPr>
              <a:r>
                <a:rPr lang="zh-CN" altLang="en-US" sz="2000" dirty="0">
                  <a:solidFill>
                    <a:schemeClr val="tx1"/>
                  </a:solidFill>
                  <a:sym typeface="Arial" panose="020B0604020202020204" pitchFamily="34" charset="0"/>
                </a:rPr>
                <a:t>考虑到负功率和电压，采用交流潮流模型来表征电力网络及其一些电气特征，例如功率传输、功率平衡和节点类型</a:t>
              </a:r>
              <a:endParaRPr lang="zh-CN" altLang="en-US" sz="2000" dirty="0">
                <a:solidFill>
                  <a:schemeClr val="tx1"/>
                </a:solidFill>
                <a:sym typeface="Arial" panose="020B0604020202020204" pitchFamily="34" charset="0"/>
              </a:endParaRPr>
            </a:p>
          </p:txBody>
        </p:sp>
        <p:cxnSp>
          <p:nvCxnSpPr>
            <p:cNvPr id="68" name="直接连接符 67"/>
            <p:cNvCxnSpPr/>
            <p:nvPr>
              <p:custDataLst>
                <p:tags r:id="rId6"/>
              </p:custDataLst>
            </p:nvPr>
          </p:nvCxnSpPr>
          <p:spPr>
            <a:xfrm flipH="1">
              <a:off x="3997327" y="1601788"/>
              <a:ext cx="498475" cy="649287"/>
            </a:xfrm>
            <a:prstGeom prst="line">
              <a:avLst/>
            </a:prstGeom>
            <a:ln>
              <a:solidFill>
                <a:srgbClr val="018BE9">
                  <a:lumMod val="60000"/>
                  <a:lumOff val="40000"/>
                </a:srgbClr>
              </a:solidFill>
            </a:ln>
          </p:spPr>
          <p:style>
            <a:lnRef idx="1">
              <a:srgbClr val="018BE9"/>
            </a:lnRef>
            <a:fillRef idx="0">
              <a:srgbClr val="018BE9"/>
            </a:fillRef>
            <a:effectRef idx="0">
              <a:srgbClr val="018BE9"/>
            </a:effectRef>
            <a:fontRef idx="minor">
              <a:srgbClr val="7F7F7F"/>
            </a:fontRef>
          </p:style>
        </p:cxnSp>
        <p:sp>
          <p:nvSpPr>
            <p:cNvPr id="69" name="文本框 68"/>
            <p:cNvSpPr txBox="1"/>
            <p:nvPr>
              <p:custDataLst>
                <p:tags r:id="rId7"/>
              </p:custDataLst>
            </p:nvPr>
          </p:nvSpPr>
          <p:spPr>
            <a:xfrm>
              <a:off x="3798888" y="1312863"/>
              <a:ext cx="385762" cy="708025"/>
            </a:xfrm>
            <a:prstGeom prst="rect">
              <a:avLst/>
            </a:prstGeom>
            <a:noFill/>
          </p:spPr>
          <p:txBody>
            <a:bodyPr>
              <a:normAutofit fontScale="97500"/>
            </a:bodyPr>
            <a:lstStyle/>
            <a:p>
              <a:pPr>
                <a:defRPr/>
              </a:pPr>
              <a:r>
                <a:rPr lang="en-US" altLang="zh-CN" sz="4000" dirty="0">
                  <a:solidFill>
                    <a:srgbClr val="018BE9">
                      <a:lumMod val="75000"/>
                    </a:srgbClr>
                  </a:solidFill>
                  <a:sym typeface="Arial" panose="020B0604020202020204" pitchFamily="34" charset="0"/>
                </a:rPr>
                <a:t>1</a:t>
              </a:r>
              <a:endParaRPr lang="zh-CN" altLang="en-US" sz="4000" dirty="0">
                <a:solidFill>
                  <a:srgbClr val="018BE9">
                    <a:lumMod val="75000"/>
                  </a:srgbClr>
                </a:solidFill>
                <a:sym typeface="Arial" panose="020B0604020202020204" pitchFamily="34" charset="0"/>
              </a:endParaRPr>
            </a:p>
          </p:txBody>
        </p:sp>
      </p:grpSp>
      <p:grpSp>
        <p:nvGrpSpPr>
          <p:cNvPr id="70" name="组合 69"/>
          <p:cNvGrpSpPr/>
          <p:nvPr>
            <p:custDataLst>
              <p:tags r:id="rId8"/>
            </p:custDataLst>
          </p:nvPr>
        </p:nvGrpSpPr>
        <p:grpSpPr>
          <a:xfrm>
            <a:off x="1379688" y="2188832"/>
            <a:ext cx="9638666" cy="1043297"/>
            <a:chOff x="3798888" y="2409825"/>
            <a:chExt cx="9641833" cy="1043640"/>
          </a:xfrm>
        </p:grpSpPr>
        <p:sp>
          <p:nvSpPr>
            <p:cNvPr id="71" name="文本框 70"/>
            <p:cNvSpPr txBox="1"/>
            <p:nvPr>
              <p:custDataLst>
                <p:tags r:id="rId9"/>
              </p:custDataLst>
            </p:nvPr>
          </p:nvSpPr>
          <p:spPr>
            <a:xfrm>
              <a:off x="4373752" y="2703919"/>
              <a:ext cx="9066969" cy="749546"/>
            </a:xfrm>
            <a:prstGeom prst="rect">
              <a:avLst/>
            </a:prstGeom>
            <a:noFill/>
          </p:spPr>
          <p:txBody>
            <a:bodyPr/>
            <a:lstStyle/>
            <a:p>
              <a:pPr indent="457200">
                <a:defRPr/>
              </a:pPr>
              <a:r>
                <a:rPr lang="zh-CN" altLang="en-US" sz="2000" dirty="0">
                  <a:solidFill>
                    <a:schemeClr val="tx1"/>
                  </a:solidFill>
                  <a:sym typeface="Arial" panose="020B0604020202020204" pitchFamily="34" charset="0"/>
                </a:rPr>
                <a:t>构建了一个带有控制中心的加权通信网络，并应用流量重分配模型，该模型使用路由方案来分析灾后通信流量的趋势。</a:t>
              </a:r>
              <a:endParaRPr lang="zh-CN" altLang="en-US" sz="2000" dirty="0">
                <a:solidFill>
                  <a:schemeClr val="tx1"/>
                </a:solidFill>
                <a:sym typeface="Arial" panose="020B0604020202020204" pitchFamily="34" charset="0"/>
              </a:endParaRPr>
            </a:p>
          </p:txBody>
        </p:sp>
        <p:cxnSp>
          <p:nvCxnSpPr>
            <p:cNvPr id="72" name="直接连接符 71"/>
            <p:cNvCxnSpPr/>
            <p:nvPr>
              <p:custDataLst>
                <p:tags r:id="rId10"/>
              </p:custDataLst>
            </p:nvPr>
          </p:nvCxnSpPr>
          <p:spPr>
            <a:xfrm flipH="1">
              <a:off x="3997327" y="2698750"/>
              <a:ext cx="498475" cy="650875"/>
            </a:xfrm>
            <a:prstGeom prst="line">
              <a:avLst/>
            </a:prstGeom>
            <a:ln>
              <a:solidFill>
                <a:srgbClr val="018BE9">
                  <a:lumMod val="60000"/>
                  <a:lumOff val="40000"/>
                </a:srgbClr>
              </a:solidFill>
            </a:ln>
          </p:spPr>
          <p:style>
            <a:lnRef idx="1">
              <a:srgbClr val="018BE9"/>
            </a:lnRef>
            <a:fillRef idx="0">
              <a:srgbClr val="018BE9"/>
            </a:fillRef>
            <a:effectRef idx="0">
              <a:srgbClr val="018BE9"/>
            </a:effectRef>
            <a:fontRef idx="minor">
              <a:srgbClr val="7F7F7F"/>
            </a:fontRef>
          </p:style>
        </p:cxnSp>
        <p:sp>
          <p:nvSpPr>
            <p:cNvPr id="73" name="文本框 72"/>
            <p:cNvSpPr txBox="1"/>
            <p:nvPr>
              <p:custDataLst>
                <p:tags r:id="rId11"/>
              </p:custDataLst>
            </p:nvPr>
          </p:nvSpPr>
          <p:spPr>
            <a:xfrm>
              <a:off x="3798888" y="2409825"/>
              <a:ext cx="385762" cy="708025"/>
            </a:xfrm>
            <a:prstGeom prst="rect">
              <a:avLst/>
            </a:prstGeom>
            <a:noFill/>
          </p:spPr>
          <p:txBody>
            <a:bodyPr>
              <a:normAutofit fontScale="97500"/>
            </a:bodyPr>
            <a:lstStyle/>
            <a:p>
              <a:pPr>
                <a:defRPr/>
              </a:pPr>
              <a:r>
                <a:rPr lang="en-US" altLang="zh-CN" sz="4000" dirty="0">
                  <a:solidFill>
                    <a:srgbClr val="018BE9">
                      <a:lumMod val="75000"/>
                    </a:srgbClr>
                  </a:solidFill>
                  <a:sym typeface="Arial" panose="020B0604020202020204" pitchFamily="34" charset="0"/>
                </a:rPr>
                <a:t>2</a:t>
              </a:r>
              <a:endParaRPr lang="zh-CN" altLang="en-US" sz="4000" dirty="0">
                <a:solidFill>
                  <a:srgbClr val="018BE9">
                    <a:lumMod val="75000"/>
                  </a:srgbClr>
                </a:solidFill>
                <a:sym typeface="Arial" panose="020B0604020202020204" pitchFamily="34" charset="0"/>
              </a:endParaRPr>
            </a:p>
          </p:txBody>
        </p:sp>
      </p:grpSp>
      <p:grpSp>
        <p:nvGrpSpPr>
          <p:cNvPr id="74" name="组合 73"/>
          <p:cNvGrpSpPr/>
          <p:nvPr>
            <p:custDataLst>
              <p:tags r:id="rId12"/>
            </p:custDataLst>
          </p:nvPr>
        </p:nvGrpSpPr>
        <p:grpSpPr>
          <a:xfrm>
            <a:off x="1379688" y="3252953"/>
            <a:ext cx="9638666" cy="1043297"/>
            <a:chOff x="3798888" y="3508375"/>
            <a:chExt cx="9641833" cy="1043640"/>
          </a:xfrm>
        </p:grpSpPr>
        <p:sp>
          <p:nvSpPr>
            <p:cNvPr id="75" name="文本框 74"/>
            <p:cNvSpPr txBox="1"/>
            <p:nvPr>
              <p:custDataLst>
                <p:tags r:id="rId13"/>
              </p:custDataLst>
            </p:nvPr>
          </p:nvSpPr>
          <p:spPr>
            <a:xfrm>
              <a:off x="4373752" y="3802469"/>
              <a:ext cx="9066969" cy="749546"/>
            </a:xfrm>
            <a:prstGeom prst="rect">
              <a:avLst/>
            </a:prstGeom>
            <a:noFill/>
          </p:spPr>
          <p:txBody>
            <a:bodyPr/>
            <a:lstStyle/>
            <a:p>
              <a:pPr indent="457200">
                <a:defRPr/>
              </a:pPr>
              <a:r>
                <a:rPr lang="zh-CN" altLang="en-US" sz="2000" dirty="0">
                  <a:solidFill>
                    <a:schemeClr val="tx1"/>
                  </a:solidFill>
                  <a:sym typeface="Arial" panose="020B0604020202020204" pitchFamily="34" charset="0"/>
                </a:rPr>
                <a:t>引入弱相互依赖模型，并讨论其关键特征，如耦合强度、通信效率、控制时间，并探索CPS 中子系统之间的相互作用</a:t>
              </a:r>
              <a:endParaRPr lang="zh-CN" altLang="en-US" sz="2000" dirty="0">
                <a:solidFill>
                  <a:schemeClr val="tx1"/>
                </a:solidFill>
                <a:sym typeface="Arial" panose="020B0604020202020204" pitchFamily="34" charset="0"/>
              </a:endParaRPr>
            </a:p>
          </p:txBody>
        </p:sp>
        <p:cxnSp>
          <p:nvCxnSpPr>
            <p:cNvPr id="76" name="直接连接符 75"/>
            <p:cNvCxnSpPr/>
            <p:nvPr>
              <p:custDataLst>
                <p:tags r:id="rId14"/>
              </p:custDataLst>
            </p:nvPr>
          </p:nvCxnSpPr>
          <p:spPr>
            <a:xfrm flipH="1">
              <a:off x="3997327" y="3797302"/>
              <a:ext cx="498475" cy="650875"/>
            </a:xfrm>
            <a:prstGeom prst="line">
              <a:avLst/>
            </a:prstGeom>
            <a:ln>
              <a:solidFill>
                <a:srgbClr val="018BE9">
                  <a:lumMod val="60000"/>
                  <a:lumOff val="40000"/>
                </a:srgbClr>
              </a:solidFill>
            </a:ln>
          </p:spPr>
          <p:style>
            <a:lnRef idx="1">
              <a:srgbClr val="018BE9"/>
            </a:lnRef>
            <a:fillRef idx="0">
              <a:srgbClr val="018BE9"/>
            </a:fillRef>
            <a:effectRef idx="0">
              <a:srgbClr val="018BE9"/>
            </a:effectRef>
            <a:fontRef idx="minor">
              <a:srgbClr val="7F7F7F"/>
            </a:fontRef>
          </p:style>
        </p:cxnSp>
        <p:sp>
          <p:nvSpPr>
            <p:cNvPr id="77" name="文本框 76"/>
            <p:cNvSpPr txBox="1"/>
            <p:nvPr>
              <p:custDataLst>
                <p:tags r:id="rId15"/>
              </p:custDataLst>
            </p:nvPr>
          </p:nvSpPr>
          <p:spPr>
            <a:xfrm>
              <a:off x="3798888" y="3508375"/>
              <a:ext cx="385762" cy="708025"/>
            </a:xfrm>
            <a:prstGeom prst="rect">
              <a:avLst/>
            </a:prstGeom>
            <a:noFill/>
          </p:spPr>
          <p:txBody>
            <a:bodyPr>
              <a:normAutofit fontScale="97500"/>
            </a:bodyPr>
            <a:lstStyle/>
            <a:p>
              <a:pPr>
                <a:defRPr/>
              </a:pPr>
              <a:r>
                <a:rPr lang="en-US" altLang="zh-CN" sz="4000" dirty="0">
                  <a:solidFill>
                    <a:srgbClr val="018BE9">
                      <a:lumMod val="75000"/>
                    </a:srgbClr>
                  </a:solidFill>
                  <a:sym typeface="Arial" panose="020B0604020202020204" pitchFamily="34" charset="0"/>
                </a:rPr>
                <a:t>3</a:t>
              </a:r>
              <a:endParaRPr lang="zh-CN" altLang="en-US" sz="4000" dirty="0">
                <a:solidFill>
                  <a:srgbClr val="018BE9">
                    <a:lumMod val="75000"/>
                  </a:srgbClr>
                </a:solidFill>
                <a:sym typeface="Arial" panose="020B0604020202020204" pitchFamily="34" charset="0"/>
              </a:endParaRPr>
            </a:p>
          </p:txBody>
        </p:sp>
      </p:grpSp>
      <p:grpSp>
        <p:nvGrpSpPr>
          <p:cNvPr id="78" name="组合 77"/>
          <p:cNvGrpSpPr/>
          <p:nvPr>
            <p:custDataLst>
              <p:tags r:id="rId16"/>
            </p:custDataLst>
          </p:nvPr>
        </p:nvGrpSpPr>
        <p:grpSpPr>
          <a:xfrm>
            <a:off x="1379688" y="4317074"/>
            <a:ext cx="9638666" cy="1043297"/>
            <a:chOff x="3798888" y="4606925"/>
            <a:chExt cx="9641833" cy="1043641"/>
          </a:xfrm>
        </p:grpSpPr>
        <p:sp>
          <p:nvSpPr>
            <p:cNvPr id="79" name="文本框 78"/>
            <p:cNvSpPr txBox="1"/>
            <p:nvPr>
              <p:custDataLst>
                <p:tags r:id="rId17"/>
              </p:custDataLst>
            </p:nvPr>
          </p:nvSpPr>
          <p:spPr>
            <a:xfrm>
              <a:off x="4373752" y="4901019"/>
              <a:ext cx="9066969" cy="749547"/>
            </a:xfrm>
            <a:prstGeom prst="rect">
              <a:avLst/>
            </a:prstGeom>
            <a:noFill/>
          </p:spPr>
          <p:txBody>
            <a:bodyPr>
              <a:normAutofit/>
            </a:bodyPr>
            <a:lstStyle/>
            <a:p>
              <a:pPr indent="457200">
                <a:defRPr/>
              </a:pPr>
              <a:r>
                <a:rPr lang="zh-CN" altLang="en-US" sz="2000" dirty="0">
                  <a:solidFill>
                    <a:schemeClr val="tx1"/>
                  </a:solidFill>
                  <a:sym typeface="Arial" panose="020B0604020202020204" pitchFamily="34" charset="0"/>
                </a:rPr>
                <a:t>对弱相互依赖而导致的级联故障进行了多次模拟，以评估CPS的鲁棒性并确定其脆弱性的关键因素</a:t>
              </a:r>
              <a:endParaRPr lang="zh-CN" altLang="en-US" sz="2000" dirty="0">
                <a:solidFill>
                  <a:schemeClr val="tx1"/>
                </a:solidFill>
                <a:sym typeface="Arial" panose="020B0604020202020204" pitchFamily="34" charset="0"/>
              </a:endParaRPr>
            </a:p>
          </p:txBody>
        </p:sp>
        <p:cxnSp>
          <p:nvCxnSpPr>
            <p:cNvPr id="80" name="直接连接符 79"/>
            <p:cNvCxnSpPr/>
            <p:nvPr>
              <p:custDataLst>
                <p:tags r:id="rId18"/>
              </p:custDataLst>
            </p:nvPr>
          </p:nvCxnSpPr>
          <p:spPr>
            <a:xfrm flipH="1">
              <a:off x="3997327" y="4895853"/>
              <a:ext cx="498475" cy="649289"/>
            </a:xfrm>
            <a:prstGeom prst="line">
              <a:avLst/>
            </a:prstGeom>
            <a:ln>
              <a:solidFill>
                <a:srgbClr val="018BE9">
                  <a:lumMod val="60000"/>
                  <a:lumOff val="40000"/>
                </a:srgbClr>
              </a:solidFill>
            </a:ln>
          </p:spPr>
          <p:style>
            <a:lnRef idx="1">
              <a:srgbClr val="018BE9"/>
            </a:lnRef>
            <a:fillRef idx="0">
              <a:srgbClr val="018BE9"/>
            </a:fillRef>
            <a:effectRef idx="0">
              <a:srgbClr val="018BE9"/>
            </a:effectRef>
            <a:fontRef idx="minor">
              <a:srgbClr val="7F7F7F"/>
            </a:fontRef>
          </p:style>
        </p:cxnSp>
        <p:sp>
          <p:nvSpPr>
            <p:cNvPr id="81" name="文本框 80"/>
            <p:cNvSpPr txBox="1"/>
            <p:nvPr>
              <p:custDataLst>
                <p:tags r:id="rId19"/>
              </p:custDataLst>
            </p:nvPr>
          </p:nvSpPr>
          <p:spPr>
            <a:xfrm>
              <a:off x="3798888" y="4606925"/>
              <a:ext cx="385762" cy="708025"/>
            </a:xfrm>
            <a:prstGeom prst="rect">
              <a:avLst/>
            </a:prstGeom>
            <a:noFill/>
          </p:spPr>
          <p:txBody>
            <a:bodyPr>
              <a:normAutofit fontScale="97500"/>
            </a:bodyPr>
            <a:lstStyle/>
            <a:p>
              <a:pPr>
                <a:defRPr/>
              </a:pPr>
              <a:r>
                <a:rPr lang="en-US" altLang="zh-CN" sz="4000" dirty="0">
                  <a:solidFill>
                    <a:srgbClr val="018BE9">
                      <a:lumMod val="75000"/>
                    </a:srgbClr>
                  </a:solidFill>
                  <a:sym typeface="Arial" panose="020B0604020202020204" pitchFamily="34" charset="0"/>
                </a:rPr>
                <a:t>4</a:t>
              </a:r>
              <a:endParaRPr lang="zh-CN" altLang="en-US" sz="4000" dirty="0">
                <a:solidFill>
                  <a:srgbClr val="018BE9">
                    <a:lumMod val="75000"/>
                  </a:srgbClr>
                </a:solidFill>
                <a:sym typeface="Arial" panose="020B0604020202020204" pitchFamily="34" charset="0"/>
              </a:endParaRPr>
            </a:p>
          </p:txBody>
        </p:sp>
      </p:grpSp>
      <p:grpSp>
        <p:nvGrpSpPr>
          <p:cNvPr id="82" name="组合 81"/>
          <p:cNvGrpSpPr/>
          <p:nvPr>
            <p:custDataLst>
              <p:tags r:id="rId20"/>
            </p:custDataLst>
          </p:nvPr>
        </p:nvGrpSpPr>
        <p:grpSpPr>
          <a:xfrm>
            <a:off x="1379688" y="5379615"/>
            <a:ext cx="9638666" cy="1032502"/>
            <a:chOff x="3798888" y="4606925"/>
            <a:chExt cx="9641833" cy="1032842"/>
          </a:xfrm>
        </p:grpSpPr>
        <p:sp>
          <p:nvSpPr>
            <p:cNvPr id="83" name="文本框 82"/>
            <p:cNvSpPr txBox="1"/>
            <p:nvPr>
              <p:custDataLst>
                <p:tags r:id="rId21"/>
              </p:custDataLst>
            </p:nvPr>
          </p:nvSpPr>
          <p:spPr>
            <a:xfrm>
              <a:off x="4373752" y="4890220"/>
              <a:ext cx="9066969" cy="749547"/>
            </a:xfrm>
            <a:prstGeom prst="rect">
              <a:avLst/>
            </a:prstGeom>
            <a:noFill/>
          </p:spPr>
          <p:txBody>
            <a:bodyPr/>
            <a:lstStyle/>
            <a:p>
              <a:pPr indent="457200">
                <a:defRPr/>
              </a:pPr>
              <a:r>
                <a:rPr lang="zh-CN" altLang="en-US" sz="2000" dirty="0">
                  <a:solidFill>
                    <a:schemeClr val="tx1"/>
                  </a:solidFill>
                  <a:sym typeface="Arial" panose="020B0604020202020204" pitchFamily="34" charset="0"/>
                </a:rPr>
                <a:t>基于性能、备用</a:t>
              </a:r>
              <a:r>
                <a:rPr lang="zh-CN" altLang="en-US" sz="2000" dirty="0">
                  <a:sym typeface="Arial" panose="020B0604020202020204" pitchFamily="34" charset="0"/>
                </a:rPr>
                <a:t>电池</a:t>
              </a:r>
              <a:r>
                <a:rPr lang="zh-CN" altLang="en-US" sz="2000" dirty="0">
                  <a:solidFill>
                    <a:schemeClr val="tx1"/>
                  </a:solidFill>
                  <a:sym typeface="Arial" panose="020B0604020202020204" pitchFamily="34" charset="0"/>
                </a:rPr>
                <a:t>和多重相互依赖性的概念，提出了几种优化策略来提高CPS 的鲁棒性，并通过仿真对其进行验证</a:t>
              </a:r>
              <a:endParaRPr lang="zh-CN" altLang="en-US" sz="2000" dirty="0">
                <a:solidFill>
                  <a:schemeClr val="tx1"/>
                </a:solidFill>
                <a:sym typeface="Arial" panose="020B0604020202020204" pitchFamily="34" charset="0"/>
              </a:endParaRPr>
            </a:p>
          </p:txBody>
        </p:sp>
        <p:cxnSp>
          <p:nvCxnSpPr>
            <p:cNvPr id="84" name="直接连接符 83"/>
            <p:cNvCxnSpPr/>
            <p:nvPr>
              <p:custDataLst>
                <p:tags r:id="rId22"/>
              </p:custDataLst>
            </p:nvPr>
          </p:nvCxnSpPr>
          <p:spPr>
            <a:xfrm flipH="1">
              <a:off x="3997327" y="4895853"/>
              <a:ext cx="498475" cy="649289"/>
            </a:xfrm>
            <a:prstGeom prst="line">
              <a:avLst/>
            </a:prstGeom>
            <a:ln>
              <a:solidFill>
                <a:srgbClr val="018BE9">
                  <a:lumMod val="60000"/>
                  <a:lumOff val="40000"/>
                </a:srgbClr>
              </a:solidFill>
            </a:ln>
          </p:spPr>
          <p:style>
            <a:lnRef idx="1">
              <a:srgbClr val="018BE9"/>
            </a:lnRef>
            <a:fillRef idx="0">
              <a:srgbClr val="018BE9"/>
            </a:fillRef>
            <a:effectRef idx="0">
              <a:srgbClr val="018BE9"/>
            </a:effectRef>
            <a:fontRef idx="minor">
              <a:srgbClr val="7F7F7F"/>
            </a:fontRef>
          </p:style>
        </p:cxnSp>
        <p:sp>
          <p:nvSpPr>
            <p:cNvPr id="85" name="文本框 84"/>
            <p:cNvSpPr txBox="1"/>
            <p:nvPr>
              <p:custDataLst>
                <p:tags r:id="rId23"/>
              </p:custDataLst>
            </p:nvPr>
          </p:nvSpPr>
          <p:spPr>
            <a:xfrm>
              <a:off x="3798888" y="4606925"/>
              <a:ext cx="385762" cy="708025"/>
            </a:xfrm>
            <a:prstGeom prst="rect">
              <a:avLst/>
            </a:prstGeom>
            <a:noFill/>
          </p:spPr>
          <p:txBody>
            <a:bodyPr>
              <a:normAutofit fontScale="97500"/>
            </a:bodyPr>
            <a:lstStyle/>
            <a:p>
              <a:pPr>
                <a:defRPr/>
              </a:pPr>
              <a:r>
                <a:rPr lang="en-US" altLang="zh-CN" sz="4000" dirty="0">
                  <a:solidFill>
                    <a:srgbClr val="018BE9">
                      <a:lumMod val="75000"/>
                    </a:srgbClr>
                  </a:solidFill>
                  <a:sym typeface="Arial" panose="020B0604020202020204" pitchFamily="34" charset="0"/>
                </a:rPr>
                <a:t>5</a:t>
              </a:r>
              <a:endParaRPr lang="zh-CN" altLang="en-US" sz="4000" dirty="0">
                <a:solidFill>
                  <a:srgbClr val="018BE9">
                    <a:lumMod val="75000"/>
                  </a:srgbClr>
                </a:solidFill>
                <a:sym typeface="Arial" panose="020B0604020202020204" pitchFamily="34" charset="0"/>
              </a:endParaRPr>
            </a:p>
          </p:txBody>
        </p:sp>
      </p:grpSp>
    </p:spTree>
    <p:custDataLst>
      <p:tags r:id="rId24"/>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739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1084" y="144964"/>
            <a:ext cx="358622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一、介绍</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框架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606629"/>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38716"/>
            <a:ext cx="700966" cy="700966"/>
          </a:xfrm>
          <a:prstGeom prst="rect">
            <a:avLst/>
          </a:prstGeom>
        </p:spPr>
      </p:pic>
      <p:pic>
        <p:nvPicPr>
          <p:cNvPr id="4" name="图片 3"/>
          <p:cNvPicPr>
            <a:picLocks noChangeAspect="1"/>
          </p:cNvPicPr>
          <p:nvPr>
            <p:custDataLst>
              <p:tags r:id="rId4"/>
            </p:custDataLst>
          </p:nvPr>
        </p:nvPicPr>
        <p:blipFill>
          <a:blip r:embed="rId5"/>
          <a:srcRect b="52470"/>
          <a:stretch>
            <a:fillRect/>
          </a:stretch>
        </p:blipFill>
        <p:spPr>
          <a:xfrm>
            <a:off x="107315" y="880110"/>
            <a:ext cx="6224270" cy="4360545"/>
          </a:xfrm>
          <a:prstGeom prst="rect">
            <a:avLst/>
          </a:prstGeom>
        </p:spPr>
      </p:pic>
      <p:pic>
        <p:nvPicPr>
          <p:cNvPr id="2" name="图片 1"/>
          <p:cNvPicPr>
            <a:picLocks noChangeAspect="1"/>
          </p:cNvPicPr>
          <p:nvPr>
            <p:custDataLst>
              <p:tags r:id="rId6"/>
            </p:custDataLst>
          </p:nvPr>
        </p:nvPicPr>
        <p:blipFill>
          <a:blip r:embed="rId5"/>
          <a:srcRect t="47530"/>
          <a:stretch>
            <a:fillRect/>
          </a:stretch>
        </p:blipFill>
        <p:spPr>
          <a:xfrm>
            <a:off x="6503670" y="2291080"/>
            <a:ext cx="5615940" cy="4343400"/>
          </a:xfrm>
          <a:prstGeom prst="rect">
            <a:avLst/>
          </a:prstGeom>
        </p:spPr>
      </p:pic>
    </p:spTree>
    <p:custDataLst>
      <p:tags r:id="rId7"/>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53046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4" imgW="114300" imgH="215900" progId="Equation.KSEE3">
                  <p:embed/>
                </p:oleObj>
              </mc:Choice>
              <mc:Fallback>
                <p:oleObj name="" r:id="rId4" imgW="114300" imgH="215900" progId="Equation.KSEE3">
                  <p:embed/>
                  <p:pic>
                    <p:nvPicPr>
                      <p:cNvPr id="0" name="对象 3">
                        <a:hlinkClick r:id="" action="ppaction://ole?verb=0"/>
                      </p:cNvPr>
                      <p:cNvPicPr/>
                      <p:nvPr/>
                    </p:nvPicPr>
                    <p:blipFill>
                      <a:blip r:embed="rId5"/>
                      <a:stretch>
                        <a:fillRect/>
                      </a:stretch>
                    </p:blipFill>
                    <p:spPr>
                      <a:xfrm>
                        <a:off x="6038850" y="3321050"/>
                        <a:ext cx="114300" cy="215900"/>
                      </a:xfrm>
                      <a:prstGeom prst="rect">
                        <a:avLst/>
                      </a:prstGeom>
                    </p:spPr>
                  </p:pic>
                </p:oleObj>
              </mc:Fallback>
            </mc:AlternateContent>
          </a:graphicData>
        </a:graphic>
      </p:graphicFrame>
      <p:pic>
        <p:nvPicPr>
          <p:cNvPr id="6" name="图片 5" descr="CPS"/>
          <p:cNvPicPr>
            <a:picLocks noChangeAspect="1"/>
          </p:cNvPicPr>
          <p:nvPr/>
        </p:nvPicPr>
        <p:blipFill>
          <a:blip r:embed="rId6"/>
          <a:stretch>
            <a:fillRect/>
          </a:stretch>
        </p:blipFill>
        <p:spPr>
          <a:xfrm>
            <a:off x="-260985" y="739140"/>
            <a:ext cx="12871450" cy="64255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7530465"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交流潮流模型</a:t>
            </a:r>
            <a:endParaRPr lang="en-US" altLang="zh-CN"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4" imgW="114300" imgH="215900" progId="Equation.KSEE3">
                  <p:embed/>
                </p:oleObj>
              </mc:Choice>
              <mc:Fallback>
                <p:oleObj name="" r:id="rId4" imgW="114300" imgH="215900" progId="Equation.KSEE3">
                  <p:embed/>
                  <p:pic>
                    <p:nvPicPr>
                      <p:cNvPr id="0" name="对象 3">
                        <a:hlinkClick r:id="" action="ppaction://ole?verb=0"/>
                      </p:cNvPr>
                      <p:cNvPicPr/>
                      <p:nvPr/>
                    </p:nvPicPr>
                    <p:blipFill>
                      <a:blip r:embed="rId5"/>
                      <a:stretch>
                        <a:fillRect/>
                      </a:stretch>
                    </p:blipFill>
                    <p:spPr>
                      <a:xfrm>
                        <a:off x="6038850" y="3321050"/>
                        <a:ext cx="114300" cy="215900"/>
                      </a:xfrm>
                      <a:prstGeom prst="rect">
                        <a:avLst/>
                      </a:prstGeom>
                    </p:spPr>
                  </p:pic>
                </p:oleObj>
              </mc:Fallback>
            </mc:AlternateContent>
          </a:graphicData>
        </a:graphic>
      </p:graphicFrame>
      <p:pic>
        <p:nvPicPr>
          <p:cNvPr id="3" name="图片 2"/>
          <p:cNvPicPr>
            <a:picLocks noChangeAspect="1"/>
          </p:cNvPicPr>
          <p:nvPr>
            <p:custDataLst>
              <p:tags r:id="rId6"/>
            </p:custDataLst>
          </p:nvPr>
        </p:nvPicPr>
        <p:blipFill>
          <a:blip r:embed="rId7"/>
          <a:stretch>
            <a:fillRect/>
          </a:stretch>
        </p:blipFill>
        <p:spPr>
          <a:xfrm>
            <a:off x="1003300" y="1118870"/>
            <a:ext cx="9773285" cy="56318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1"/>
            </p:custDataLst>
          </p:nvPr>
        </p:nvSpPr>
        <p:spPr>
          <a:xfrm>
            <a:off x="0" y="0"/>
            <a:ext cx="12192000" cy="103124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410970" y="436245"/>
            <a:ext cx="9507220" cy="460375"/>
          </a:xfrm>
          <a:prstGeom prst="rect">
            <a:avLst/>
          </a:prstGeom>
          <a:noFill/>
          <a:ln>
            <a:noFill/>
          </a:ln>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二、CPS建模</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交流潮流模型</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负载计算</a:t>
            </a:r>
            <a:endParaRPr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782320" y="898094"/>
            <a:ext cx="10214620" cy="52630"/>
          </a:xfrm>
          <a:prstGeom prst="line">
            <a:avLst/>
          </a:prstGeom>
          <a:solidFill>
            <a:schemeClr val="bg1"/>
          </a:solidFill>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1" name="图形 40" descr="教室"/>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6" y="330181"/>
            <a:ext cx="700966" cy="700966"/>
          </a:xfrm>
          <a:prstGeom prst="rect">
            <a:avLst/>
          </a:prstGeom>
        </p:spPr>
      </p:pic>
      <p:graphicFrame>
        <p:nvGraphicFramePr>
          <p:cNvPr id="4" name="对象 3">
            <a:hlinkClick r:id="" action="ppaction://ole?verb=0"/>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0" name="" r:id="rId4" imgW="114300" imgH="215900" progId="Equation.KSEE3">
                  <p:embed/>
                </p:oleObj>
              </mc:Choice>
              <mc:Fallback>
                <p:oleObj name="" r:id="rId4" imgW="114300" imgH="215900" progId="Equation.KSEE3">
                  <p:embed/>
                  <p:pic>
                    <p:nvPicPr>
                      <p:cNvPr id="0" name="对象 3">
                        <a:hlinkClick r:id="" action="ppaction://ole?verb=0"/>
                      </p:cNvPr>
                      <p:cNvPicPr/>
                      <p:nvPr/>
                    </p:nvPicPr>
                    <p:blipFill>
                      <a:blip r:embed="rId5"/>
                      <a:stretch>
                        <a:fillRect/>
                      </a:stretch>
                    </p:blipFill>
                    <p:spPr>
                      <a:xfrm>
                        <a:off x="6038850" y="3321050"/>
                        <a:ext cx="114300" cy="215900"/>
                      </a:xfrm>
                      <a:prstGeom prst="rect">
                        <a:avLst/>
                      </a:prstGeom>
                    </p:spPr>
                  </p:pic>
                </p:oleObj>
              </mc:Fallback>
            </mc:AlternateContent>
          </a:graphicData>
        </a:graphic>
      </p:graphicFrame>
      <p:pic>
        <p:nvPicPr>
          <p:cNvPr id="6" name="图片 5"/>
          <p:cNvPicPr>
            <a:picLocks noChangeAspect="1"/>
          </p:cNvPicPr>
          <p:nvPr>
            <p:custDataLst>
              <p:tags r:id="rId6"/>
            </p:custDataLst>
          </p:nvPr>
        </p:nvPicPr>
        <p:blipFill>
          <a:blip r:embed="rId7"/>
          <a:stretch>
            <a:fillRect/>
          </a:stretch>
        </p:blipFill>
        <p:spPr>
          <a:xfrm>
            <a:off x="1449070" y="1112520"/>
            <a:ext cx="8881110" cy="554228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TAG_VERSION" val="1.0"/>
  <p:tag name="KSO_WM_BEAUTIFY_FLAG" val="#wm#"/>
  <p:tag name="KSO_WM_UNIT_ID" val="diagram160545_3*l_i*1_1"/>
  <p:tag name="KSO_WM_TEMPLATE_CATEGORY" val="diagram"/>
  <p:tag name="KSO_WM_TEMPLATE_INDEX" val="160545"/>
  <p:tag name="KSO_WM_UNIT_TYPE" val="l_i"/>
  <p:tag name="KSO_WM_UNIT_INDEX" val="1_1"/>
  <p:tag name="KSO_WM_UNIT_CLEAR" val="1"/>
  <p:tag name="KSO_WM_UNIT_LAYERLEVEL" val="1_1"/>
  <p:tag name="KSO_WM_DIAGRAM_GROUP_CODE" val="l1-1"/>
  <p:tag name="KSO_WM_UNIT_FILL_FORE_SCHEMECOLOR_INDEX" val="14"/>
  <p:tag name="KSO_WM_UNIT_FILL_TYPE"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TAG_VERSION" val="1.0"/>
  <p:tag name="KSO_WM_BEAUTIFY_FLAG" val="#wm#"/>
  <p:tag name="KSO_WM_UNIT_TYPE" val="i"/>
  <p:tag name="KSO_WM_UNIT_ID" val="diagram160638_5*i*4"/>
  <p:tag name="KSO_WM_TEMPLATE_CATEGORY" val="diagram"/>
  <p:tag name="KSO_WM_TEMPLATE_INDEX" val="160638"/>
  <p:tag name="KSO_WM_UNIT_INDEX" val="4"/>
</p:tagLst>
</file>

<file path=ppt/tags/tag120.xml><?xml version="1.0" encoding="utf-8"?>
<p:tagLst xmlns:p="http://schemas.openxmlformats.org/presentationml/2006/main">
  <p:tag name="COMMONDATA" val="eyJoZGlkIjoiZTgxYTI4Nzc0NTIzMzY0OWExMzNjZTc3MWY1OTVkMTUifQ=="/>
  <p:tag name="commondata" val="eyJoZGlkIjoiNzIxMTY4MzVmMzlmMTUyMDAwZTJmZjhmNWJmOGRjMDYifQ=="/>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h_f"/>
  <p:tag name="KSO_WM_UNIT_INDEX" val="1_1_1"/>
  <p:tag name="KSO_WM_UNIT_ID" val="diagram160638_5*l_h_f*1_1_1"/>
  <p:tag name="KSO_WM_UNIT_CLEAR" val="1"/>
  <p:tag name="KSO_WM_UNIT_LAYERLEVEL" val="1_1_1"/>
  <p:tag name="KSO_WM_UNIT_VALUE" val="46"/>
  <p:tag name="KSO_WM_UNIT_HIGHLIGHT" val="0"/>
  <p:tag name="KSO_WM_UNIT_COMPATIBLE" val="0"/>
  <p:tag name="KSO_WM_UNIT_PRESET_TEXT_INDEX" val="4"/>
  <p:tag name="KSO_WM_UNIT_PRESET_TEXT_LEN" val="57"/>
  <p:tag name="KSO_WM_DIAGRAM_GROUP_CODE" val="l1-1"/>
  <p:tag name="KSO_WM_UNIT_TEXT_FILL_FORE_SCHEMECOLOR_INDEX" val="5"/>
  <p:tag name="KSO_WM_UNIT_TEXT_FILL_TYPE" val="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4"/>
  <p:tag name="KSO_WM_UNIT_ID" val="diagram160638_5*l_i*1_4"/>
  <p:tag name="KSO_WM_UNIT_CLEAR" val="1"/>
  <p:tag name="KSO_WM_UNIT_LAYERLEVEL" val="1_1"/>
  <p:tag name="KSO_WM_DIAGRAM_GROUP_CODE" val="l1-1"/>
  <p:tag name="KSO_WM_UNIT_LINE_FORE_SCHEMECOLOR_INDEX" val="5"/>
  <p:tag name="KSO_WM_UNIT_LINE_FILL_TYPE" val="2"/>
</p:tagLst>
</file>

<file path=ppt/tags/tag15.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5"/>
  <p:tag name="KSO_WM_UNIT_ID" val="diagram160638_5*l_i*1_5"/>
  <p:tag name="KSO_WM_UNIT_CLEAR" val="1"/>
  <p:tag name="KSO_WM_UNIT_LAYERLEVEL" val="1_1"/>
  <p:tag name="KSO_WM_DIAGRAM_GROUP_CODE" val="l1-1"/>
  <p:tag name="KSO_WM_UNIT_TEXT_FILL_FORE_SCHEMECOLOR_INDEX" val="5"/>
  <p:tag name="KSO_WM_UNIT_TEXT_FILL_TYPE" val="1"/>
</p:tagLst>
</file>

<file path=ppt/tags/tag16.xml><?xml version="1.0" encoding="utf-8"?>
<p:tagLst xmlns:p="http://schemas.openxmlformats.org/presentationml/2006/main">
  <p:tag name="KSO_WM_TAG_VERSION" val="1.0"/>
  <p:tag name="KSO_WM_BEAUTIFY_FLAG" val="#wm#"/>
  <p:tag name="KSO_WM_UNIT_TYPE" val="i"/>
  <p:tag name="KSO_WM_UNIT_ID" val="diagram160638_5*i*11"/>
  <p:tag name="KSO_WM_TEMPLATE_CATEGORY" val="diagram"/>
  <p:tag name="KSO_WM_TEMPLATE_INDEX" val="160638"/>
  <p:tag name="KSO_WM_UNIT_INDEX" val="1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h_f"/>
  <p:tag name="KSO_WM_UNIT_INDEX" val="1_2_1"/>
  <p:tag name="KSO_WM_UNIT_ID" val="diagram160638_5*l_h_f*1_2_1"/>
  <p:tag name="KSO_WM_UNIT_CLEAR" val="1"/>
  <p:tag name="KSO_WM_UNIT_LAYERLEVEL" val="1_1_1"/>
  <p:tag name="KSO_WM_UNIT_VALUE" val="46"/>
  <p:tag name="KSO_WM_UNIT_HIGHLIGHT" val="0"/>
  <p:tag name="KSO_WM_UNIT_COMPATIBLE" val="0"/>
  <p:tag name="KSO_WM_UNIT_PRESET_TEXT_INDEX" val="4"/>
  <p:tag name="KSO_WM_UNIT_PRESET_TEXT_LEN" val="57"/>
  <p:tag name="KSO_WM_DIAGRAM_GROUP_CODE" val="l1-1"/>
  <p:tag name="KSO_WM_UNIT_TEXT_FILL_FORE_SCHEMECOLOR_INDEX" val="5"/>
  <p:tag name="KSO_WM_UNIT_TEXT_FILL_TYPE" val="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6"/>
  <p:tag name="KSO_WM_UNIT_ID" val="diagram160638_5*l_i*1_6"/>
  <p:tag name="KSO_WM_UNIT_CLEAR" val="1"/>
  <p:tag name="KSO_WM_UNIT_LAYERLEVEL" val="1_1"/>
  <p:tag name="KSO_WM_DIAGRAM_GROUP_CODE" val="l1-1"/>
  <p:tag name="KSO_WM_UNIT_LINE_FORE_SCHEMECOLOR_INDEX" val="5"/>
  <p:tag name="KSO_WM_UNIT_LINE_FILL_TYPE" val="2"/>
</p:tagLst>
</file>

<file path=ppt/tags/tag19.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7"/>
  <p:tag name="KSO_WM_UNIT_ID" val="diagram160638_5*l_i*1_7"/>
  <p:tag name="KSO_WM_UNIT_CLEAR" val="1"/>
  <p:tag name="KSO_WM_UNIT_LAYERLEVEL" val="1_1"/>
  <p:tag name="KSO_WM_DIAGRAM_GROUP_CODE" val="l1-1"/>
  <p:tag name="KSO_WM_UNIT_TEXT_FILL_FORE_SCHEMECOLOR_INDEX" val="5"/>
  <p:tag name="KSO_WM_UNIT_TEXT_FILL_TYPE" val="1"/>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TAG_VERSION" val="1.0"/>
  <p:tag name="KSO_WM_BEAUTIFY_FLAG" val="#wm#"/>
  <p:tag name="KSO_WM_UNIT_TYPE" val="i"/>
  <p:tag name="KSO_WM_UNIT_ID" val="diagram160638_5*i*18"/>
  <p:tag name="KSO_WM_TEMPLATE_CATEGORY" val="diagram"/>
  <p:tag name="KSO_WM_TEMPLATE_INDEX" val="160638"/>
  <p:tag name="KSO_WM_UNIT_INDEX" val="18"/>
</p:tagLst>
</file>

<file path=ppt/tags/tag21.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h_f"/>
  <p:tag name="KSO_WM_UNIT_INDEX" val="1_3_1"/>
  <p:tag name="KSO_WM_UNIT_ID" val="diagram160638_5*l_h_f*1_3_1"/>
  <p:tag name="KSO_WM_UNIT_CLEAR" val="1"/>
  <p:tag name="KSO_WM_UNIT_LAYERLEVEL" val="1_1_1"/>
  <p:tag name="KSO_WM_UNIT_VALUE" val="46"/>
  <p:tag name="KSO_WM_UNIT_HIGHLIGHT" val="0"/>
  <p:tag name="KSO_WM_UNIT_COMPATIBLE" val="0"/>
  <p:tag name="KSO_WM_UNIT_PRESET_TEXT_INDEX" val="4"/>
  <p:tag name="KSO_WM_UNIT_PRESET_TEXT_LEN" val="57"/>
  <p:tag name="KSO_WM_DIAGRAM_GROUP_CODE" val="l1-1"/>
  <p:tag name="KSO_WM_UNIT_TEXT_FILL_FORE_SCHEMECOLOR_INDEX" val="5"/>
  <p:tag name="KSO_WM_UNIT_TEXT_FILL_TYPE" val="1"/>
</p:tagLst>
</file>

<file path=ppt/tags/tag22.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8"/>
  <p:tag name="KSO_WM_UNIT_ID" val="diagram160638_5*l_i*1_8"/>
  <p:tag name="KSO_WM_UNIT_CLEAR" val="1"/>
  <p:tag name="KSO_WM_UNIT_LAYERLEVEL" val="1_1"/>
  <p:tag name="KSO_WM_DIAGRAM_GROUP_CODE" val="l1-1"/>
  <p:tag name="KSO_WM_UNIT_LINE_FORE_SCHEMECOLOR_INDEX" val="5"/>
  <p:tag name="KSO_WM_UNIT_LINE_FILL_TYPE" val="2"/>
</p:tagLst>
</file>

<file path=ppt/tags/tag23.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9"/>
  <p:tag name="KSO_WM_UNIT_ID" val="diagram160638_5*l_i*1_9"/>
  <p:tag name="KSO_WM_UNIT_CLEAR" val="1"/>
  <p:tag name="KSO_WM_UNIT_LAYERLEVEL" val="1_1"/>
  <p:tag name="KSO_WM_DIAGRAM_GROUP_CODE" val="l1-1"/>
  <p:tag name="KSO_WM_UNIT_TEXT_FILL_FORE_SCHEMECOLOR_INDEX" val="5"/>
  <p:tag name="KSO_WM_UNIT_TEXT_FILL_TYPE" val="1"/>
</p:tagLst>
</file>

<file path=ppt/tags/tag24.xml><?xml version="1.0" encoding="utf-8"?>
<p:tagLst xmlns:p="http://schemas.openxmlformats.org/presentationml/2006/main">
  <p:tag name="KSO_WM_TAG_VERSION" val="1.0"/>
  <p:tag name="KSO_WM_BEAUTIFY_FLAG" val="#wm#"/>
  <p:tag name="KSO_WM_UNIT_TYPE" val="i"/>
  <p:tag name="KSO_WM_UNIT_ID" val="diagram160638_5*i*25"/>
  <p:tag name="KSO_WM_TEMPLATE_CATEGORY" val="diagram"/>
  <p:tag name="KSO_WM_TEMPLATE_INDEX" val="160638"/>
  <p:tag name="KSO_WM_UNIT_INDEX" val="25"/>
</p:tagLst>
</file>

<file path=ppt/tags/tag25.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h_f"/>
  <p:tag name="KSO_WM_UNIT_INDEX" val="1_4_1"/>
  <p:tag name="KSO_WM_UNIT_ID" val="diagram160638_5*l_h_f*1_4_1"/>
  <p:tag name="KSO_WM_UNIT_CLEAR" val="1"/>
  <p:tag name="KSO_WM_UNIT_LAYERLEVEL" val="1_1_1"/>
  <p:tag name="KSO_WM_UNIT_VALUE" val="46"/>
  <p:tag name="KSO_WM_UNIT_HIGHLIGHT" val="0"/>
  <p:tag name="KSO_WM_UNIT_COMPATIBLE" val="0"/>
  <p:tag name="KSO_WM_UNIT_PRESET_TEXT_INDEX" val="4"/>
  <p:tag name="KSO_WM_UNIT_PRESET_TEXT_LEN" val="57"/>
  <p:tag name="KSO_WM_DIAGRAM_GROUP_CODE" val="l1-1"/>
  <p:tag name="KSO_WM_UNIT_TEXT_FILL_FORE_SCHEMECOLOR_INDEX" val="5"/>
  <p:tag name="KSO_WM_UNIT_TEX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10"/>
  <p:tag name="KSO_WM_UNIT_ID" val="diagram160638_5*l_i*1_10"/>
  <p:tag name="KSO_WM_UNIT_CLEAR" val="1"/>
  <p:tag name="KSO_WM_UNIT_LAYERLEVEL" val="1_1"/>
  <p:tag name="KSO_WM_DIAGRAM_GROUP_CODE" val="l1-1"/>
  <p:tag name="KSO_WM_UNIT_LINE_FORE_SCHEMECOLOR_INDEX" val="5"/>
  <p:tag name="KSO_WM_UNIT_LINE_FILL_TYPE" val="2"/>
</p:tagLst>
</file>

<file path=ppt/tags/tag27.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11"/>
  <p:tag name="KSO_WM_UNIT_ID" val="diagram160638_5*l_i*1_11"/>
  <p:tag name="KSO_WM_UNIT_CLEAR" val="1"/>
  <p:tag name="KSO_WM_UNIT_LAYERLEVEL" val="1_1"/>
  <p:tag name="KSO_WM_DIAGRAM_GROUP_CODE" val="l1-1"/>
  <p:tag name="KSO_WM_UNIT_TEXT_FILL_FORE_SCHEMECOLOR_INDEX" val="5"/>
  <p:tag name="KSO_WM_UNIT_TEXT_FILL_TYPE" val="1"/>
</p:tagLst>
</file>

<file path=ppt/tags/tag28.xml><?xml version="1.0" encoding="utf-8"?>
<p:tagLst xmlns:p="http://schemas.openxmlformats.org/presentationml/2006/main">
  <p:tag name="KSO_WM_TAG_VERSION" val="1.0"/>
  <p:tag name="KSO_WM_BEAUTIFY_FLAG" val="#wm#"/>
  <p:tag name="KSO_WM_UNIT_TYPE" val="i"/>
  <p:tag name="KSO_WM_UNIT_ID" val="diagram160638_5*i*32"/>
  <p:tag name="KSO_WM_TEMPLATE_CATEGORY" val="diagram"/>
  <p:tag name="KSO_WM_TEMPLATE_INDEX" val="160638"/>
  <p:tag name="KSO_WM_UNIT_INDEX" val="32"/>
</p:tagLst>
</file>

<file path=ppt/tags/tag29.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h_f"/>
  <p:tag name="KSO_WM_UNIT_INDEX" val="1_5_1"/>
  <p:tag name="KSO_WM_UNIT_ID" val="diagram160638_5*l_h_f*1_5_1"/>
  <p:tag name="KSO_WM_UNIT_CLEAR" val="1"/>
  <p:tag name="KSO_WM_UNIT_LAYERLEVEL" val="1_1_1"/>
  <p:tag name="KSO_WM_UNIT_VALUE" val="46"/>
  <p:tag name="KSO_WM_UNIT_HIGHLIGHT" val="0"/>
  <p:tag name="KSO_WM_UNIT_COMPATIBLE" val="0"/>
  <p:tag name="KSO_WM_UNIT_PRESET_TEXT_INDEX" val="4"/>
  <p:tag name="KSO_WM_UNIT_PRESET_TEXT_LEN" val="57"/>
  <p:tag name="KSO_WM_DIAGRAM_GROUP_CODE" val="l1-1"/>
  <p:tag name="KSO_WM_UNIT_TEXT_FILL_FORE_SCHEMECOLOR_INDEX" val="5"/>
  <p:tag name="KSO_WM_UNIT_TEXT_FILL_TYPE" val="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12"/>
  <p:tag name="KSO_WM_UNIT_ID" val="diagram160638_5*l_i*1_12"/>
  <p:tag name="KSO_WM_UNIT_CLEAR" val="1"/>
  <p:tag name="KSO_WM_UNIT_LAYERLEVEL" val="1_1"/>
  <p:tag name="KSO_WM_DIAGRAM_GROUP_CODE" val="l1-1"/>
  <p:tag name="KSO_WM_UNIT_LINE_FORE_SCHEMECOLOR_INDEX" val="5"/>
  <p:tag name="KSO_WM_UNIT_LINE_FILL_TYPE" val="2"/>
</p:tagLst>
</file>

<file path=ppt/tags/tag31.xml><?xml version="1.0" encoding="utf-8"?>
<p:tagLst xmlns:p="http://schemas.openxmlformats.org/presentationml/2006/main">
  <p:tag name="KSO_WM_TAG_VERSION" val="1.0"/>
  <p:tag name="KSO_WM_BEAUTIFY_FLAG" val="#wm#"/>
  <p:tag name="KSO_WM_TEMPLATE_CATEGORY" val="diagram"/>
  <p:tag name="KSO_WM_TEMPLATE_INDEX" val="160638"/>
  <p:tag name="KSO_WM_UNIT_TYPE" val="l_i"/>
  <p:tag name="KSO_WM_UNIT_INDEX" val="1_13"/>
  <p:tag name="KSO_WM_UNIT_ID" val="diagram160638_5*l_i*1_13"/>
  <p:tag name="KSO_WM_UNIT_CLEAR" val="1"/>
  <p:tag name="KSO_WM_UNIT_LAYERLEVEL" val="1_1"/>
  <p:tag name="KSO_WM_DIAGRAM_GROUP_CODE" val="l1-1"/>
  <p:tag name="KSO_WM_UNIT_TEXT_FILL_FORE_SCHEMECOLOR_INDEX" val="5"/>
  <p:tag name="KSO_WM_UNIT_TEXT_FILL_TYPE" val="1"/>
</p:tagLst>
</file>

<file path=ppt/tags/tag32.xml><?xml version="1.0" encoding="utf-8"?>
<p:tagLst xmlns:p="http://schemas.openxmlformats.org/presentationml/2006/main">
  <p:tag name="KSO_WM_SLIDE_ITEM_CNT" val="4"/>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SLIDE_ITEM_CNT" val="4"/>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TAG_VERSION" val="1.0"/>
  <p:tag name="KSO_WM_BEAUTIFY_FLAG" val="#wm#"/>
  <p:tag name="KSO_WM_UNIT_ID" val="diagram160545_3*l_h_a*1_1_1"/>
  <p:tag name="KSO_WM_TEMPLATE_CATEGORY" val="diagram"/>
  <p:tag name="KSO_WM_TEMPLATE_INDEX" val="160545"/>
  <p:tag name="KSO_WM_UNIT_TYPE" val="l_h_a"/>
  <p:tag name="KSO_WM_UNIT_INDEX" val="1_1_1"/>
  <p:tag name="KSO_WM_UNIT_CLEAR" val="1"/>
  <p:tag name="KSO_WM_UNIT_LAYERLEVEL" val="1_1_1"/>
  <p:tag name="KSO_WM_UNIT_VALUE" val="51"/>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TAG_VERSION" val="1.0"/>
  <p:tag name="KSO_WM_BEAUTIFY_FLAG" val="#wm#"/>
  <p:tag name="KSO_WM_UNIT_ID" val="diagram160545_3*l_h_f*1_1_1"/>
  <p:tag name="KSO_WM_TEMPLATE_CATEGORY" val="diagram"/>
  <p:tag name="KSO_WM_TEMPLATE_INDEX" val="160545"/>
  <p:tag name="KSO_WM_UNIT_TYPE" val="l_h_f"/>
  <p:tag name="KSO_WM_UNIT_INDEX" val="1_1_1"/>
  <p:tag name="KSO_WM_UNIT_CLEAR" val="1"/>
  <p:tag name="KSO_WM_UNIT_LAYERLEVEL" val="1_1_1"/>
  <p:tag name="KSO_WM_UNIT_VALUE" val="84"/>
  <p:tag name="KSO_WM_UNIT_HIGHLIGHT" val="0"/>
  <p:tag name="KSO_WM_UNIT_COMPATIBLE" val="0"/>
  <p:tag name="KSO_WM_UNIT_PRESET_TEXT_INDEX" val="4"/>
  <p:tag name="KSO_WM_DIAGRAM_GROUP_CODE" val="l1-1"/>
  <p:tag name="KSO_WM_UNIT_PRESET_TEXT_LEN" val="45"/>
  <p:tag name="KSO_WM_UNIT_SHADOW_SCHEMECOLOR_INDEX" val="16"/>
  <p:tag name="KSO_WM_UNIT_TEXT_FILL_FORE_SCHEMECOLOR_INDEX" val="13"/>
  <p:tag name="KSO_WM_UNIT_TEXT_FILL_TYPE" val="1"/>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TAG_VERSION" val="1.0"/>
  <p:tag name="KSO_WM_BEAUTIFY_FLAG" val="#wm#"/>
  <p:tag name="KSO_WM_UNIT_ID" val="diagram160545_3*l_h_a*1_2_1"/>
  <p:tag name="KSO_WM_TEMPLATE_CATEGORY" val="diagram"/>
  <p:tag name="KSO_WM_TEMPLATE_INDEX" val="160545"/>
  <p:tag name="KSO_WM_UNIT_TYPE" val="l_h_a"/>
  <p:tag name="KSO_WM_UNIT_INDEX" val="1_2_1"/>
  <p:tag name="KSO_WM_UNIT_CLEAR" val="1"/>
  <p:tag name="KSO_WM_UNIT_LAYERLEVEL" val="1_1_1"/>
  <p:tag name="KSO_WM_UNIT_VALUE" val="51"/>
  <p:tag name="KSO_WM_UNIT_HIGHLIGHT" val="0"/>
  <p:tag name="KSO_WM_UNIT_COMPATIBLE" val="0"/>
  <p:tag name="KSO_WM_UNIT_PRESET_TEXT" val="Lorem ipsum dolor"/>
  <p:tag name="KSO_WM_DIAGRAM_GROUP_CODE" val="l1-1"/>
  <p:tag name="KSO_WM_UNIT_FILL_FORE_SCHEMECOLOR_INDEX" val="6"/>
  <p:tag name="KSO_WM_UNIT_FILL_TYPE" val="1"/>
  <p:tag name="KSO_WM_UNIT_TEXT_FILL_FORE_SCHEMECOLOR_INDEX" val="14"/>
  <p:tag name="KSO_WM_UNIT_TEXT_FILL_TYPE" val="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TABLE_ENDDRAG_ORIGIN_RECT" val="721*180"/>
  <p:tag name="TABLE_ENDDRAG_RECT" val="144*195*721*180"/>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TAG_VERSION" val="1.0"/>
  <p:tag name="KSO_WM_BEAUTIFY_FLAG" val="#wm#"/>
  <p:tag name="KSO_WM_UNIT_ID" val="diagram160545_3*l_h_f*1_2_1"/>
  <p:tag name="KSO_WM_TEMPLATE_CATEGORY" val="diagram"/>
  <p:tag name="KSO_WM_TEMPLATE_INDEX" val="160545"/>
  <p:tag name="KSO_WM_UNIT_TYPE" val="l_h_f"/>
  <p:tag name="KSO_WM_UNIT_INDEX" val="1_2_1"/>
  <p:tag name="KSO_WM_UNIT_CLEAR" val="1"/>
  <p:tag name="KSO_WM_UNIT_LAYERLEVEL" val="1_1_1"/>
  <p:tag name="KSO_WM_UNIT_VALUE" val="84"/>
  <p:tag name="KSO_WM_UNIT_HIGHLIGHT" val="0"/>
  <p:tag name="KSO_WM_UNIT_COMPATIBLE" val="0"/>
  <p:tag name="KSO_WM_UNIT_PRESET_TEXT_INDEX" val="4"/>
  <p:tag name="KSO_WM_DIAGRAM_GROUP_CODE" val="l1-1"/>
  <p:tag name="KSO_WM_UNIT_PRESET_TEXT_LEN" val="45"/>
  <p:tag name="KSO_WM_UNIT_SHADOW_SCHEMECOLOR_INDEX" val="16"/>
  <p:tag name="KSO_WM_UNIT_TEXT_FILL_FORE_SCHEMECOLOR_INDEX" val="13"/>
  <p:tag name="KSO_WM_UNIT_TEXT_FILL_TYPE" val="1"/>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TAG_VERSION" val="1.0"/>
  <p:tag name="KSO_WM_BEAUTIFY_FLAG" val="#wm#"/>
  <p:tag name="KSO_WM_UNIT_ID" val="diagram160545_3*l_h_a*1_3_1"/>
  <p:tag name="KSO_WM_TEMPLATE_CATEGORY" val="diagram"/>
  <p:tag name="KSO_WM_TEMPLATE_INDEX" val="160545"/>
  <p:tag name="KSO_WM_UNIT_TYPE" val="l_h_a"/>
  <p:tag name="KSO_WM_UNIT_INDEX" val="1_3_1"/>
  <p:tag name="KSO_WM_UNIT_CLEAR" val="1"/>
  <p:tag name="KSO_WM_UNIT_LAYERLEVEL" val="1_1_1"/>
  <p:tag name="KSO_WM_UNIT_VALUE" val="51"/>
  <p:tag name="KSO_WM_UNIT_HIGHLIGHT" val="0"/>
  <p:tag name="KSO_WM_UNIT_COMPATIBLE" val="0"/>
  <p:tag name="KSO_WM_UNIT_PRESET_TEXT" val="Lorem ipsum dolor"/>
  <p:tag name="KSO_WM_DIAGRAM_GROUP_CODE" val="l1-1"/>
  <p:tag name="KSO_WM_UNIT_FILL_FORE_SCHEMECOLOR_INDEX" val="5"/>
  <p:tag name="KSO_WM_UNIT_FILL_TYPE" val="1"/>
  <p:tag name="KSO_WM_UNIT_TEXT_FILL_FORE_SCHEMECOLOR_INDEX" val="14"/>
  <p:tag name="KSO_WM_UNIT_TEXT_FILL_TYPE" val="1"/>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TAG_VERSION" val="1.0"/>
  <p:tag name="KSO_WM_BEAUTIFY_FLAG" val="#wm#"/>
  <p:tag name="KSO_WM_UNIT_ID" val="diagram160545_3*l_h_f*1_3_1"/>
  <p:tag name="KSO_WM_TEMPLATE_CATEGORY" val="diagram"/>
  <p:tag name="KSO_WM_TEMPLATE_INDEX" val="160545"/>
  <p:tag name="KSO_WM_UNIT_TYPE" val="l_h_f"/>
  <p:tag name="KSO_WM_UNIT_INDEX" val="1_3_1"/>
  <p:tag name="KSO_WM_UNIT_CLEAR" val="1"/>
  <p:tag name="KSO_WM_UNIT_LAYERLEVEL" val="1_1_1"/>
  <p:tag name="KSO_WM_UNIT_VALUE" val="84"/>
  <p:tag name="KSO_WM_UNIT_HIGHLIGHT" val="0"/>
  <p:tag name="KSO_WM_UNIT_COMPATIBLE" val="0"/>
  <p:tag name="KSO_WM_UNIT_PRESET_TEXT_INDEX" val="4"/>
  <p:tag name="KSO_WM_DIAGRAM_GROUP_CODE" val="l1-1"/>
  <p:tag name="KSO_WM_UNIT_PRESET_TEXT_LEN" val="45"/>
  <p:tag name="KSO_WM_UNIT_SHADOW_SCHEMECOLOR_INDEX" val="16"/>
  <p:tag name="KSO_WM_UNIT_TEXT_FILL_FORE_SCHEMECOLOR_INDEX" val="13"/>
  <p:tag name="KSO_WM_UNIT_TEXT_FILL_TYPE" val="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5520</Words>
  <Application>WPS 演示</Application>
  <PresentationFormat>宽屏</PresentationFormat>
  <Paragraphs>289</Paragraphs>
  <Slides>46</Slides>
  <Notes>45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26</vt:i4>
      </vt:variant>
      <vt:variant>
        <vt:lpstr>幻灯片标题</vt:lpstr>
      </vt:variant>
      <vt:variant>
        <vt:i4>46</vt:i4>
      </vt:variant>
    </vt:vector>
  </HeadingPairs>
  <TitlesOfParts>
    <vt:vector size="84" baseType="lpstr">
      <vt:lpstr>Arial</vt:lpstr>
      <vt:lpstr>宋体</vt:lpstr>
      <vt:lpstr>Wingdings</vt:lpstr>
      <vt:lpstr>微软雅黑</vt:lpstr>
      <vt:lpstr>微软雅黑 Light</vt:lpstr>
      <vt:lpstr>Times New Roman</vt:lpstr>
      <vt:lpstr>黑体</vt:lpstr>
      <vt:lpstr>Arial Unicode MS</vt:lpstr>
      <vt:lpstr>等线 Light</vt:lpstr>
      <vt:lpstr>Calibri</vt:lpstr>
      <vt:lpstr>Wingdings</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子君</dc:creator>
  <cp:lastModifiedBy>向明月</cp:lastModifiedBy>
  <cp:revision>64</cp:revision>
  <dcterms:created xsi:type="dcterms:W3CDTF">2019-11-26T06:41:00Z</dcterms:created>
  <dcterms:modified xsi:type="dcterms:W3CDTF">2023-12-16T07:47:03Z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3904B7A5F1A24A538719DB720FA5F0B5_13</vt:lpwstr>
  </property>
  <property fmtid="{D5CDD505-2E9C-101B-9397-08002B2CF9AE}" pid="3" name="KSOProductBuildVer">
    <vt:lpwstr>2052-12.1.0.15990</vt:lpwstr>
  </property>
</Properties>
</file>